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comments/modernComment_102_445319E.xml" ContentType="application/vnd.ms-powerpoint.comment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modernComment_114_99AA6FD6.xml" ContentType="application/vnd.ms-powerpoint.comment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omments/modernComment_104_D6B2C903.xml" ContentType="application/vnd.ms-powerpoint.comments+xml"/>
  <Override PartName="/ppt/notesSlides/notesSlide5.xml" ContentType="application/vnd.openxmlformats-officedocument.presentationml.notesSlide+xml"/>
  <Override PartName="/ppt/comments/modernComment_11E_EC9791AD.xml" ContentType="application/vnd.ms-powerpoint.comments+xml"/>
  <Override PartName="/ppt/notesSlides/notesSlide6.xml" ContentType="application/vnd.openxmlformats-officedocument.presentationml.notesSlide+xml"/>
  <Override PartName="/ppt/comments/modernComment_118_485252C8.xml" ContentType="application/vnd.ms-powerpoint.comments+xml"/>
  <Override PartName="/ppt/notesSlides/notesSlide7.xml" ContentType="application/vnd.openxmlformats-officedocument.presentationml.notesSlide+xml"/>
  <Override PartName="/ppt/comments/modernComment_11B_BA930FD.xml" ContentType="application/vnd.ms-powerpoint.comments+xml"/>
  <Override PartName="/ppt/comments/modernComment_11A_DDA8A5C7.xml" ContentType="application/vnd.ms-powerpoint.comments+xml"/>
  <Override PartName="/ppt/comments/modernComment_121_79E03801.xml" ContentType="application/vnd.ms-powerpoint.comments+xml"/>
  <Override PartName="/ppt/comments/modernComment_126_13BFA0DA.xml" ContentType="application/vnd.ms-powerpoint.comments+xml"/>
  <Override PartName="/ppt/comments/modernComment_127_B6295F13.xml" ContentType="application/vnd.ms-powerpoint.comments+xml"/>
  <Override PartName="/ppt/comments/modernComment_11F_7BEABD7D.xml" ContentType="application/vnd.ms-powerpoint.comments+xml"/>
  <Override PartName="/ppt/comments/modernComment_128_EA15B638.xml" ContentType="application/vnd.ms-powerpoint.comments+xml"/>
  <Override PartName="/ppt/comments/modernComment_10C_64F337CA.xml" ContentType="application/vnd.ms-powerpoint.comment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omments/modernComment_10B_6E4612CF.xml" ContentType="application/vnd.ms-powerpoint.comments+xml"/>
  <Override PartName="/ppt/comments/modernComment_123_DFB0E10E.xml" ContentType="application/vnd.ms-powerpoint.comments+xml"/>
  <Override PartName="/ppt/notesSlides/notesSlide10.xml" ContentType="application/vnd.openxmlformats-officedocument.presentationml.notesSlide+xml"/>
  <Override PartName="/ppt/comments/modernComment_107_F5743136.xml" ContentType="application/vnd.ms-powerpoint.comment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omments/modernComment_116_6790980C.xml" ContentType="application/vnd.ms-powerpoint.comments+xml"/>
  <Override PartName="/ppt/comments/modernComment_108_C3DA90F1.xml" ContentType="application/vnd.ms-powerpoint.comments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4"/>
  </p:sldMasterIdLst>
  <p:notesMasterIdLst>
    <p:notesMasterId r:id="rId39"/>
  </p:notesMasterIdLst>
  <p:sldIdLst>
    <p:sldId id="297" r:id="rId5"/>
    <p:sldId id="273" r:id="rId6"/>
    <p:sldId id="257" r:id="rId7"/>
    <p:sldId id="258" r:id="rId8"/>
    <p:sldId id="270" r:id="rId9"/>
    <p:sldId id="274" r:id="rId10"/>
    <p:sldId id="275" r:id="rId11"/>
    <p:sldId id="276" r:id="rId12"/>
    <p:sldId id="298" r:id="rId13"/>
    <p:sldId id="269" r:id="rId14"/>
    <p:sldId id="259" r:id="rId15"/>
    <p:sldId id="284" r:id="rId16"/>
    <p:sldId id="260" r:id="rId17"/>
    <p:sldId id="286" r:id="rId18"/>
    <p:sldId id="280" r:id="rId19"/>
    <p:sldId id="283" r:id="rId20"/>
    <p:sldId id="282" r:id="rId21"/>
    <p:sldId id="301" r:id="rId22"/>
    <p:sldId id="289" r:id="rId23"/>
    <p:sldId id="294" r:id="rId24"/>
    <p:sldId id="295" r:id="rId25"/>
    <p:sldId id="287" r:id="rId26"/>
    <p:sldId id="296" r:id="rId27"/>
    <p:sldId id="290" r:id="rId28"/>
    <p:sldId id="268" r:id="rId29"/>
    <p:sldId id="299" r:id="rId30"/>
    <p:sldId id="267" r:id="rId31"/>
    <p:sldId id="262" r:id="rId32"/>
    <p:sldId id="291" r:id="rId33"/>
    <p:sldId id="263" r:id="rId34"/>
    <p:sldId id="293" r:id="rId35"/>
    <p:sldId id="278" r:id="rId36"/>
    <p:sldId id="264" r:id="rId37"/>
    <p:sldId id="302" r:id="rId38"/>
  </p:sldIdLst>
  <p:sldSz cx="12192000" cy="6858000"/>
  <p:notesSz cx="6858000" cy="9144000"/>
  <p:defaultTextStyle>
    <a:defPPr>
      <a:defRPr lang="en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703C0233-E86A-1794-127C-D8E207101481}" name="Arno Vermote" initials="AV" userId="Arno Vermote" providerId="None"/>
  <p188:author id="{FFA6F1E7-B596-20E8-95E4-7A4597B7FDB1}" name="Arnoud De Jonge" initials="ADJ" userId="Arnoud De Jonge" providerId="Non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B4EA9C7-BE4E-49F5-B572-A26DB2B502AD}" v="2" dt="2023-04-24T14:30:50.89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8" d="100"/>
          <a:sy n="148" d="100"/>
        </p:scale>
        <p:origin x="288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presProps" Target="presProps.xml"/><Relationship Id="rId45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41" Type="http://schemas.openxmlformats.org/officeDocument/2006/relationships/viewProps" Target="viewProps.xml"/></Relationships>
</file>

<file path=ppt/comments/modernComment_102_445319E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F3891703-35DC-450D-91A5-4EE31A7EF997}" authorId="{703C0233-E86A-1794-127C-D8E207101481}" status="resolved" created="2022-12-20T13:55:36.646" complete="100000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71643550" sldId="258"/>
      <ac:spMk id="3" creationId="{7A1133BD-4C9A-3898-FF73-94F3FCA3D2D0}"/>
    </ac:deMkLst>
    <p188:txBody>
      <a:bodyPr/>
      <a:lstStyle/>
      <a:p>
        <a:r>
          <a:rPr lang="en-GB"/>
          <a:t>Weinig algoritmen die beide combineren</a:t>
        </a:r>
      </a:p>
    </p188:txBody>
  </p188:cm>
  <p188:cm id="{D13C29EF-0427-4435-B4AC-3034FF4FADED}" authorId="{703C0233-E86A-1794-127C-D8E207101481}" status="resolved" created="2022-12-20T13:55:48.346" complete="100000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71643550" sldId="258"/>
      <ac:spMk id="3" creationId="{7A1133BD-4C9A-3898-FF73-94F3FCA3D2D0}"/>
    </ac:deMkLst>
    <p188:replyLst>
      <p188:reply id="{C94B3887-78FE-4E70-A283-31447828C414}" authorId="{703C0233-E86A-1794-127C-D8E207101481}" created="2022-12-20T13:56:06.250">
        <p188:txBody>
          <a:bodyPr/>
          <a:lstStyle/>
          <a:p>
            <a:r>
              <a:rPr lang="en-GB"/>
              <a:t>Doel is beter zijn</a:t>
            </a:r>
          </a:p>
        </p188:txBody>
      </p188:reply>
    </p188:replyLst>
    <p188:txBody>
      <a:bodyPr/>
      <a:lstStyle/>
      <a:p>
        <a:r>
          <a:rPr lang="en-GB"/>
          <a:t>Doelstelling is dan wat er hier geschreven staat</a:t>
        </a:r>
      </a:p>
    </p188:txBody>
  </p188:cm>
</p188:cmLst>
</file>

<file path=ppt/comments/modernComment_104_D6B2C903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2712EEF0-EFDE-4373-8D7F-52BE3DBF285A}" authorId="{703C0233-E86A-1794-127C-D8E207101481}" status="resolved" created="2022-12-20T14:07:45.551" complete="100000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3602041091" sldId="260"/>
      <ac:graphicFrameMk id="4" creationId="{FD27F98E-65FF-C88E-C1E4-D867D7EBC491}"/>
    </ac:deMkLst>
    <p188:replyLst>
      <p188:reply id="{0CBA01CE-7AFA-4D7D-8D5E-4E42D8D0AEB8}" authorId="{703C0233-E86A-1794-127C-D8E207101481}" created="2022-12-20T14:08:03.890">
        <p188:txBody>
          <a:bodyPr/>
          <a:lstStyle/>
          <a:p>
            <a:r>
              <a:rPr lang="en-GB"/>
              <a:t>In ons geval: waarom deep learning</a:t>
            </a:r>
          </a:p>
        </p188:txBody>
      </p188:reply>
    </p188:replyLst>
    <p188:txBody>
      <a:bodyPr/>
      <a:lstStyle/>
      <a:p>
        <a:r>
          <a:rPr lang="en-GB"/>
          <a:t>Deep learning omdat één van deze aspecten belangrijk is</a:t>
        </a:r>
      </a:p>
    </p188:txBody>
  </p188:cm>
</p188:cmLst>
</file>

<file path=ppt/comments/modernComment_107_F5743136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B09F8B18-5554-42A8-BDAF-3C036C3559B1}" authorId="{703C0233-E86A-1794-127C-D8E207101481}" status="resolved" created="2022-12-20T13:25:24.360" complete="100000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4118032694" sldId="263"/>
      <ac:spMk id="2" creationId="{4260095C-A474-4CEE-4171-9CBB158A4535}"/>
      <ac:txMk cp="0" len="23">
        <ac:context len="24" hash="2499046659"/>
      </ac:txMk>
    </ac:txMkLst>
    <p188:txBody>
      <a:bodyPr/>
      <a:lstStyle/>
      <a:p>
        <a:r>
          <a:rPr lang="en-GB"/>
          <a:t>TODO: hoe gaan we dit aanpakken?</a:t>
        </a:r>
      </a:p>
    </p188:txBody>
  </p188:cm>
</p188:cmLst>
</file>

<file path=ppt/comments/modernComment_108_C3DA90F1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6EC0C64C-C0E0-44CA-8340-C1A305743A3A}" authorId="{703C0233-E86A-1794-127C-D8E207101481}" status="resolved" created="2022-12-20T14:39:21.979" complete="100000">
    <pc:sldMkLst xmlns:pc="http://schemas.microsoft.com/office/powerpoint/2013/main/command">
      <pc:docMk/>
      <pc:sldMk cId="3285881073" sldId="264"/>
    </pc:sldMkLst>
    <p188:txBody>
      <a:bodyPr/>
      <a:lstStyle/>
      <a:p>
        <a:r>
          <a:rPr lang="en-GB"/>
          <a:t>Duidelijk vermelden wie wat doet</a:t>
        </a:r>
      </a:p>
    </p188:txBody>
  </p188:cm>
  <p188:cm id="{829A22B7-BC04-45BB-8ACB-DAA0F5A3A1A3}" authorId="{703C0233-E86A-1794-127C-D8E207101481}" status="resolved" created="2022-12-20T14:39:35.804" complete="100000">
    <pc:sldMkLst xmlns:pc="http://schemas.microsoft.com/office/powerpoint/2013/main/command">
      <pc:docMk/>
      <pc:sldMk cId="3285881073" sldId="264"/>
    </pc:sldMkLst>
    <p188:txBody>
      <a:bodyPr/>
      <a:lstStyle/>
      <a:p>
        <a:r>
          <a:rPr lang="en-GB"/>
          <a:t>Aangeven wat er al gedaan is</a:t>
        </a:r>
      </a:p>
    </p188:txBody>
  </p188:cm>
  <p188:cm id="{75844245-B1CA-4975-BC7A-645230D56F98}" authorId="{703C0233-E86A-1794-127C-D8E207101481}" status="resolved" created="2022-12-20T14:40:38.430" complete="100000">
    <pc:sldMkLst xmlns:pc="http://schemas.microsoft.com/office/powerpoint/2013/main/command">
      <pc:docMk/>
      <pc:sldMk cId="3285881073" sldId="264"/>
    </pc:sldMkLst>
    <p188:txBody>
      <a:bodyPr/>
      <a:lstStyle/>
      <a:p>
        <a:r>
          <a:rPr lang="en-GB"/>
          <a:t>Keuze van paketten, scope afbakenen</a:t>
        </a:r>
      </a:p>
    </p188:txBody>
  </p188:cm>
  <p188:cm id="{B40B7467-82E7-49F4-AC7D-95F2F30E3471}" authorId="{703C0233-E86A-1794-127C-D8E207101481}" status="resolved" created="2022-12-20T14:41:12.180" complete="100000">
    <pc:sldMkLst xmlns:pc="http://schemas.microsoft.com/office/powerpoint/2013/main/command">
      <pc:docMk/>
      <pc:sldMk cId="3285881073" sldId="264"/>
    </pc:sldMkLst>
    <p188:txBody>
      <a:bodyPr/>
      <a:lstStyle/>
      <a:p>
        <a:r>
          <a:rPr lang="en-GB"/>
          <a:t>Domein: restaurants, dataset, dataset onderzoek</a:t>
        </a:r>
      </a:p>
    </p188:txBody>
  </p188:cm>
  <p188:cm id="{ABC97783-1813-498B-84BB-3E048D9AE9BC}" authorId="{703C0233-E86A-1794-127C-D8E207101481}" status="resolved" created="2022-12-20T14:41:15.907" complete="100000">
    <pc:sldMkLst xmlns:pc="http://schemas.microsoft.com/office/powerpoint/2013/main/command">
      <pc:docMk/>
      <pc:sldMk cId="3285881073" sldId="264"/>
    </pc:sldMkLst>
    <p188:txBody>
      <a:bodyPr/>
      <a:lstStyle/>
      <a:p>
        <a:r>
          <a:rPr lang="en-GB"/>
          <a:t>Stappen onderzoeken</a:t>
        </a:r>
      </a:p>
    </p188:txBody>
  </p188:cm>
  <p188:cm id="{CE03D673-C6D9-4C20-A8AC-D1FB982F956E}" authorId="{703C0233-E86A-1794-127C-D8E207101481}" status="resolved" created="2022-12-20T14:42:02.115" complete="100000">
    <pc:sldMkLst xmlns:pc="http://schemas.microsoft.com/office/powerpoint/2013/main/command">
      <pc:docMk/>
      <pc:sldMk cId="3285881073" sldId="264"/>
    </pc:sldMkLst>
    <p188:txBody>
      <a:bodyPr/>
      <a:lstStyle/>
      <a:p>
        <a:r>
          <a:rPr lang="en-GB"/>
          <a:t>Begonnen bij ML in recsys, tot huidige titel</a:t>
        </a:r>
      </a:p>
    </p188:txBody>
  </p188:cm>
  <p188:cm id="{12D7EF57-823B-4554-A8FC-F3DE1B819470}" authorId="{703C0233-E86A-1794-127C-D8E207101481}" status="resolved" created="2022-12-20T14:42:37.104" complete="100000">
    <pc:sldMkLst xmlns:pc="http://schemas.microsoft.com/office/powerpoint/2013/main/command">
      <pc:docMk/>
      <pc:sldMk cId="3285881073" sldId="264"/>
    </pc:sldMkLst>
    <p188:txBody>
      <a:bodyPr/>
      <a:lstStyle/>
      <a:p>
        <a:r>
          <a:rPr lang="en-GB"/>
          <a:t>Design idee met taalmodellen "architectuur"</a:t>
        </a:r>
      </a:p>
    </p188:txBody>
  </p188:cm>
</p188:cmLst>
</file>

<file path=ppt/comments/modernComment_10B_6E4612CF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AD54DC6A-FC2D-4EA5-81CC-B3166F7616E7}" authorId="{703C0233-E86A-1794-127C-D8E207101481}" status="resolved" created="2022-12-20T13:48:33.098" complete="100000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1850086095" sldId="267"/>
      <ac:picMk id="15" creationId="{27662490-D579-9D55-EDF2-398A029E3868}"/>
    </ac:deMkLst>
    <p188:txBody>
      <a:bodyPr/>
      <a:lstStyle/>
      <a:p>
        <a:r>
          <a:rPr lang="en-GB"/>
          <a:t>Uitzoeken wat is de specifieke input: dus als we één score voor één restaurant willen, wat is de input?</a:t>
        </a:r>
      </a:p>
    </p188:txBody>
  </p188:cm>
</p188:cmLst>
</file>

<file path=ppt/comments/modernComment_10C_64F337CA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A92C3019-8A68-46F0-9F3F-9263FC619E5A}" authorId="{703C0233-E86A-1794-127C-D8E207101481}" status="resolved" created="2022-12-20T14:24:22.636" complete="100000">
    <pc:sldMkLst xmlns:pc="http://schemas.microsoft.com/office/powerpoint/2013/main/command">
      <pc:docMk/>
      <pc:sldMk cId="1693661130" sldId="268"/>
    </pc:sldMkLst>
    <p188:replyLst>
      <p188:reply id="{A69884FA-40D8-4FBF-AD0C-3D63E717F5DB}" authorId="{703C0233-E86A-1794-127C-D8E207101481}" created="2022-12-20T14:24:59.540">
        <p188:txBody>
          <a:bodyPr/>
          <a:lstStyle/>
          <a:p>
            <a:r>
              <a:rPr lang="en-GB"/>
              <a:t>Eventueel ook kijken naar manueel een gelabelde dataset maken (totaal 200 zinnen ofzo)</a:t>
            </a:r>
          </a:p>
        </p188:txBody>
      </p188:reply>
    </p188:replyLst>
    <p188:txBody>
      <a:bodyPr/>
      <a:lstStyle/>
      <a:p>
        <a:r>
          <a:rPr lang="en-GB"/>
          <a:t>Hier aanduiden dat ons onderzoek hoofdzakelijk gaat naar topic extraction, niet sentiment analysis</a:t>
        </a:r>
      </a:p>
    </p188:txBody>
  </p188:cm>
</p188:cmLst>
</file>

<file path=ppt/comments/modernComment_114_99AA6FD6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9E68F038-AF46-447D-9107-9C71B9DA2E9E}" authorId="{703C0233-E86A-1794-127C-D8E207101481}" status="resolved" created="2022-12-20T14:01:01.707" complete="100000">
    <pc:sldMkLst xmlns:pc="http://schemas.microsoft.com/office/powerpoint/2013/main/command">
      <pc:docMk/>
      <pc:sldMk cId="2578083798" sldId="276"/>
    </pc:sldMkLst>
    <p188:txBody>
      <a:bodyPr/>
      <a:lstStyle/>
      <a:p>
        <a:r>
          <a:rPr lang="en-GB"/>
          <a:t>Kijken hoe we gewichten kunnen implementeren, of als extra parameter in neuraal netwerk: onderozken</a:t>
        </a:r>
      </a:p>
    </p188:txBody>
  </p188:cm>
</p188:cmLst>
</file>

<file path=ppt/comments/modernComment_116_6790980C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C0E84DA3-7334-4719-BF13-67608CE6A5F6}" authorId="{703C0233-E86A-1794-127C-D8E207101481}" status="resolved" created="2022-12-20T14:35:25.478" complete="100000">
    <pc:sldMkLst xmlns:pc="http://schemas.microsoft.com/office/powerpoint/2013/main/command">
      <pc:docMk/>
      <pc:sldMk cId="1737529356" sldId="278"/>
    </pc:sldMkLst>
    <p188:txBody>
      <a:bodyPr/>
      <a:lstStyle/>
      <a:p>
        <a:r>
          <a:rPr lang="en-GB"/>
          <a:t>Per 2 weken?
Per persoon?</a:t>
        </a:r>
      </a:p>
    </p188:txBody>
  </p188:cm>
  <p188:cm id="{D53BCFA9-CD7F-4308-88D4-5F00A3150A34}" authorId="{703C0233-E86A-1794-127C-D8E207101481}" status="resolved" created="2022-12-20T14:36:21.177" complete="100000">
    <pc:sldMkLst xmlns:pc="http://schemas.microsoft.com/office/powerpoint/2013/main/command">
      <pc:docMk/>
      <pc:sldMk cId="1737529356" sldId="278"/>
    </pc:sldMkLst>
    <p188:txBody>
      <a:bodyPr/>
      <a:lstStyle/>
      <a:p>
        <a:r>
          <a:rPr lang="en-GB"/>
          <a:t>Schrijven rond paasvakantie</a:t>
        </a:r>
      </a:p>
    </p188:txBody>
  </p188:cm>
  <p188:cm id="{F1DB7BAB-342C-4039-984A-7394CCD8BE77}" authorId="{703C0233-E86A-1794-127C-D8E207101481}" status="resolved" created="2022-12-21T15:28:17.663" complete="100000">
    <pc:sldMkLst xmlns:pc="http://schemas.microsoft.com/office/powerpoint/2013/main/command">
      <pc:docMk/>
      <pc:sldMk cId="1737529356" sldId="278"/>
    </pc:sldMkLst>
    <p188:txBody>
      <a:bodyPr/>
      <a:lstStyle/>
      <a:p>
        <a:r>
          <a:rPr lang="en-GB"/>
          <a:t>Eventueel hier ook opsommen wat we al gedaan hebben</a:t>
        </a:r>
      </a:p>
    </p188:txBody>
  </p188:cm>
</p188:cmLst>
</file>

<file path=ppt/comments/modernComment_118_485252C8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7819F979-DE3B-4440-82C7-96FCF9363646}" authorId="{703C0233-E86A-1794-127C-D8E207101481}" status="resolved" created="2022-12-20T14:15:29.382" complete="100000">
    <pc:sldMkLst xmlns:pc="http://schemas.microsoft.com/office/powerpoint/2013/main/command">
      <pc:docMk/>
      <pc:sldMk cId="1213354696" sldId="280"/>
    </pc:sldMkLst>
    <p188:replyLst>
      <p188:reply id="{EB47F2C1-8E25-476B-A17B-56BCC1D971C4}" authorId="{703C0233-E86A-1794-127C-D8E207101481}" created="2022-12-20T14:15:56.721">
        <p188:txBody>
          <a:bodyPr/>
          <a:lstStyle/>
          <a:p>
            <a:r>
              <a:rPr lang="en-GB"/>
              <a:t>Welke parameters onderzoeken wij hiervan?</a:t>
            </a:r>
          </a:p>
        </p188:txBody>
      </p188:reply>
      <p188:reply id="{60D091C7-1F79-403B-A5D8-A9D34ADC10C2}" authorId="{FFA6F1E7-B596-20E8-95E4-7A4597B7FDB1}" created="2022-12-21T14:50:18.561">
        <p188:txBody>
          <a:bodyPr/>
          <a:lstStyle/>
          <a:p>
            <a:r>
              <a:rPr lang="nl-BE"/>
              <a:t>Geen onderzoek (standaard implementatie gensim
</a:t>
            </a:r>
          </a:p>
        </p188:txBody>
      </p188:reply>
    </p188:replyLst>
    <p188:txBody>
      <a:bodyPr/>
      <a:lstStyle/>
      <a:p>
        <a:r>
          <a:rPr lang="en-GB"/>
          <a:t>Welke implementatie gaan we hier gebruiken, library of zelf? Zit hier onderzoek zelf?</a:t>
        </a:r>
      </a:p>
    </p188:txBody>
  </p188:cm>
</p188:cmLst>
</file>

<file path=ppt/comments/modernComment_11A_DDA8A5C7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EEA4AD3E-AD99-47A0-848F-4D3EB6C5FAE4}" authorId="{703C0233-E86A-1794-127C-D8E207101481}" status="resolved" created="2022-12-20T14:19:58.583" complete="100000">
    <pc:sldMkLst xmlns:pc="http://schemas.microsoft.com/office/powerpoint/2013/main/command">
      <pc:docMk/>
      <pc:sldMk cId="3718817223" sldId="282"/>
    </pc:sldMkLst>
    <p188:txBody>
      <a:bodyPr/>
      <a:lstStyle/>
      <a:p>
        <a:r>
          <a:rPr lang="en-GB"/>
          <a:t>Welke parameters gaan we hier onderzoeken? Wat is de betekenis van die parameters? Zodat er hier ook een onderzoekscomponent is</a:t>
        </a:r>
      </a:p>
    </p188:txBody>
  </p188:cm>
</p188:cmLst>
</file>

<file path=ppt/comments/modernComment_11B_BA930FD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F9BA72AC-38CF-4745-8283-AFA3EB3732B9}" authorId="{703C0233-E86A-1794-127C-D8E207101481}" status="resolved" created="2022-12-20T14:18:24.155" complete="100000">
    <pc:sldMkLst xmlns:pc="http://schemas.microsoft.com/office/powerpoint/2013/main/command">
      <pc:docMk/>
      <pc:sldMk cId="195637501" sldId="283"/>
    </pc:sldMkLst>
    <p188:txBody>
      <a:bodyPr/>
      <a:lstStyle/>
      <a:p>
        <a:r>
          <a:rPr lang="en-GB"/>
          <a:t>Hoe evalueren? Geen ground truth, dus evenuteel kijken in combinatie met het MLP model, en dan die score gebruiken om ook het taalmodel te evalueren</a:t>
        </a:r>
      </a:p>
    </p188:txBody>
  </p188:cm>
</p188:cmLst>
</file>

<file path=ppt/comments/modernComment_11E_EC9791AD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ED3F24F4-AF71-4F06-BA40-17C1EB48A65D}" authorId="{703C0233-E86A-1794-127C-D8E207101481}" status="resolved" created="2022-12-20T14:09:10.217" complete="100000">
    <pc:sldMkLst xmlns:pc="http://schemas.microsoft.com/office/powerpoint/2013/main/command">
      <pc:docMk/>
      <pc:sldMk cId="3969356205" sldId="286"/>
    </pc:sldMkLst>
    <p188:replyLst>
      <p188:reply id="{F9C85CB9-D13C-4707-91E9-53210FCEF718}" authorId="{703C0233-E86A-1794-127C-D8E207101481}" created="2022-12-20T14:09:17.229">
        <p188:txBody>
          <a:bodyPr/>
          <a:lstStyle/>
          <a:p>
            <a:r>
              <a:rPr lang="en-GB"/>
              <a:t>Vaak gecorreleerd</a:t>
            </a:r>
          </a:p>
        </p188:txBody>
      </p188:reply>
      <p188:reply id="{9A05881E-C942-4E23-AB70-6AA6D5604F2D}" authorId="{703C0233-E86A-1794-127C-D8E207101481}" created="2022-12-20T14:09:34.815">
        <p188:txBody>
          <a:bodyPr/>
          <a:lstStyle/>
          <a:p>
            <a:r>
              <a:rPr lang="en-GB"/>
              <a:t>Lijst -&gt; ndcg</a:t>
            </a:r>
          </a:p>
        </p188:txBody>
      </p188:reply>
      <p188:reply id="{6ED27521-DA36-46E9-9410-2093F35E34CB}" authorId="{703C0233-E86A-1794-127C-D8E207101481}" created="2022-12-20T14:09:41.490">
        <p188:txBody>
          <a:bodyPr/>
          <a:lstStyle/>
          <a:p>
            <a:r>
              <a:rPr lang="en-GB"/>
              <a:t>Rating -&gt; rmse</a:t>
            </a:r>
          </a:p>
        </p188:txBody>
      </p188:reply>
      <p188:reply id="{08F95CFC-8CD1-4EBB-8945-6E7B5EBA64BD}" authorId="{703C0233-E86A-1794-127C-D8E207101481}" created="2022-12-20T14:10:04.496">
        <p188:txBody>
          <a:bodyPr/>
          <a:lstStyle/>
          <a:p>
            <a:r>
              <a:rPr lang="en-GB"/>
              <a:t>Uiteindelijk: online bevragen</a:t>
            </a:r>
          </a:p>
        </p188:txBody>
      </p188:reply>
      <p188:reply id="{ED183514-C71A-43B5-B713-7591FE957FBD}" authorId="{703C0233-E86A-1794-127C-D8E207101481}" created="2022-12-20T14:11:07.707">
        <p188:txBody>
          <a:bodyPr/>
          <a:lstStyle/>
          <a:p>
            <a:r>
              <a:rPr lang="en-GB"/>
              <a:t>Cutoff van cold start probleem onderzoeken</a:t>
            </a:r>
          </a:p>
        </p188:txBody>
      </p188:reply>
      <p188:reply id="{94B44F9B-ECE9-4BF2-AEBB-872178283948}" authorId="{703C0233-E86A-1794-127C-D8E207101481}" created="2022-12-20T14:12:07.423">
        <p188:txBody>
          <a:bodyPr/>
          <a:lstStyle/>
          <a:p>
            <a:r>
              <a:rPr lang="en-GB"/>
              <a:t>Aanduiden welke we proberen op te lossen</a:t>
            </a:r>
          </a:p>
        </p188:txBody>
      </p188:reply>
    </p188:replyLst>
    <p188:txBody>
      <a:bodyPr/>
      <a:lstStyle/>
      <a:p>
        <a:r>
          <a:rPr lang="en-GB"/>
          <a:t>Waarom welke metriek, verschillende mdcg, precision, recall, ...</a:t>
        </a:r>
      </a:p>
    </p188:txBody>
  </p188:cm>
</p188:cmLst>
</file>

<file path=ppt/comments/modernComment_11F_7BEABD7D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265E16B3-8FB9-4071-B1BD-217DDB7AF06E}" authorId="{703C0233-E86A-1794-127C-D8E207101481}" status="resolved" created="2022-12-20T14:20:04.756" complete="100000">
    <pc:sldMkLst xmlns:pc="http://schemas.microsoft.com/office/powerpoint/2013/main/command">
      <pc:docMk/>
      <pc:sldMk cId="2078981501" sldId="287"/>
    </pc:sldMkLst>
    <p188:txBody>
      <a:bodyPr/>
      <a:lstStyle/>
      <a:p>
        <a:r>
          <a:rPr lang="en-GB"/>
          <a:t>Welke parameters gaan we hier onderzoeken? Wat is de betekenis van die parameters? Zodat er hier ook een onderzoekscomponent is</a:t>
        </a:r>
      </a:p>
    </p188:txBody>
  </p188:cm>
</p188:cmLst>
</file>

<file path=ppt/comments/modernComment_121_79E03801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B5095F8E-3077-4609-A60A-AFE1849CBB8D}" authorId="{703C0233-E86A-1794-127C-D8E207101481}" status="resolved" created="2022-12-20T14:20:01.387" complete="100000">
    <pc:sldMkLst xmlns:pc="http://schemas.microsoft.com/office/powerpoint/2013/main/command">
      <pc:docMk/>
      <pc:sldMk cId="2044737537" sldId="289"/>
    </pc:sldMkLst>
    <p188:txBody>
      <a:bodyPr/>
      <a:lstStyle/>
      <a:p>
        <a:r>
          <a:rPr lang="en-GB"/>
          <a:t>Welke parameters gaan we hier onderzoeken? Wat is de betekenis van die parameters? Zodat er hier ook een onderzoekscomponent is</a:t>
        </a:r>
      </a:p>
    </p188:txBody>
  </p188:cm>
</p188:cmLst>
</file>

<file path=ppt/comments/modernComment_123_DFB0E10E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306A0FA9-A5D9-4A8B-A41C-2CE4D6FB1E7F}" authorId="{703C0233-E86A-1794-127C-D8E207101481}" status="resolved" created="2022-12-20T13:25:49.954" complete="100000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3752911118" sldId="291"/>
      <ac:spMk id="2" creationId="{18D4F305-E744-5E50-939A-3D7496FEF722}"/>
      <ac:txMk cp="0" len="23">
        <ac:context len="24" hash="2499082596"/>
      </ac:txMk>
    </ac:txMkLst>
    <p188:txBody>
      <a:bodyPr/>
      <a:lstStyle/>
      <a:p>
        <a:r>
          <a:rPr lang="en-GB"/>
          <a:t>TODO: hoe gaan we dit aanpakken specifiek? Zoals pretrained models enzo</a:t>
        </a:r>
      </a:p>
    </p188:txBody>
  </p188:cm>
</p188:cmLst>
</file>

<file path=ppt/comments/modernComment_126_13BFA0DA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577DD5BC-96AE-498F-8E63-E0A3008C57CF}" authorId="{703C0233-E86A-1794-127C-D8E207101481}" status="resolved" created="2022-12-20T14:20:01.387" complete="100000">
    <pc:sldMkLst xmlns:pc="http://schemas.microsoft.com/office/powerpoint/2013/main/command">
      <pc:docMk/>
      <pc:sldMk cId="2044737537" sldId="289"/>
    </pc:sldMkLst>
    <p188:txBody>
      <a:bodyPr/>
      <a:lstStyle/>
      <a:p>
        <a:r>
          <a:rPr lang="en-GB"/>
          <a:t>Welke parameters gaan we hier onderzoeken? Wat is de betekenis van die parameters? Zodat er hier ook een onderzoekscomponent is</a:t>
        </a:r>
      </a:p>
    </p188:txBody>
  </p188:cm>
</p188:cmLst>
</file>

<file path=ppt/comments/modernComment_127_B6295F13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EB205901-55E6-4023-BB76-E12A70BC2273}" authorId="{FFA6F1E7-B596-20E8-95E4-7A4597B7FDB1}" status="resolved" created="2022-12-21T15:11:25.510" complete="100000">
    <pc:sldMkLst xmlns:pc="http://schemas.microsoft.com/office/powerpoint/2013/main/command">
      <pc:docMk/>
      <pc:sldMk cId="3056164627" sldId="295"/>
    </pc:sldMkLst>
    <p188:txBody>
      <a:bodyPr/>
      <a:lstStyle/>
      <a:p>
        <a:r>
          <a:rPr lang="nl-BE"/>
          <a:t>Welke unsupervised clustering?
</a:t>
        </a:r>
      </a:p>
    </p188:txBody>
  </p188:cm>
</p188:cmLst>
</file>

<file path=ppt/comments/modernComment_128_EA15B638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1A1A2EA2-B19A-494C-AA6B-9583637AD840}" authorId="{703C0233-E86A-1794-127C-D8E207101481}" status="resolved" created="2022-12-20T14:20:04.756" complete="100000">
    <pc:sldMkLst xmlns:pc="http://schemas.microsoft.com/office/powerpoint/2013/main/command">
      <pc:docMk/>
      <pc:sldMk cId="2078981501" sldId="287"/>
    </pc:sldMkLst>
    <p188:txBody>
      <a:bodyPr/>
      <a:lstStyle/>
      <a:p>
        <a:r>
          <a:rPr lang="en-GB"/>
          <a:t>Welke parameters gaan we hier onderzoeken? Wat is de betekenis van die parameters? Zodat er hier ook een onderzoekscomponent is</a:t>
        </a:r>
      </a:p>
    </p188:txBody>
  </p188:cm>
</p188:cmLst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F4DA80-45B5-4B92-9A28-13585D3B69F2}" type="datetimeFigureOut">
              <a:rPr lang="en-GB" smtClean="0"/>
              <a:t>23/05/2023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2CD6A7-A4C9-4DFD-A056-C5A2A945C51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74440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/>
              <a:t>We kunnen eventueel een </a:t>
            </a:r>
            <a:r>
              <a:rPr lang="nl-BE" err="1"/>
              <a:t>cut-off</a:t>
            </a:r>
            <a:r>
              <a:rPr lang="nl-BE"/>
              <a:t> onderzoeken indien niet voldoende </a:t>
            </a:r>
            <a:r>
              <a:rPr lang="nl-BE" err="1"/>
              <a:t>useful</a:t>
            </a:r>
            <a:r>
              <a:rPr lang="nl-BE"/>
              <a:t>, maar dat wordt moeilijk aangezien in de dataset voor kleinere restaurants vaak amper ‘</a:t>
            </a:r>
            <a:r>
              <a:rPr lang="nl-BE" err="1"/>
              <a:t>useful</a:t>
            </a:r>
            <a:r>
              <a:rPr lang="nl-BE"/>
              <a:t>’ wordt aangeduid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CD6A7-A4C9-4DFD-A056-C5A2A945C51E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78433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/>
              <a:t>We controleren het effect van verschillende parameters op de uiteindelijke rating </a:t>
            </a:r>
            <a:r>
              <a:rPr lang="nl-BE" err="1"/>
              <a:t>prediction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CD6A7-A4C9-4DFD-A056-C5A2A945C51E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90012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/>
              <a:t>Van deze andere modellen is een implementatie beschikbaar op </a:t>
            </a:r>
            <a:r>
              <a:rPr lang="nl-BE" err="1"/>
              <a:t>Github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CD6A7-A4C9-4DFD-A056-C5A2A945C51E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62814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/>
              <a:t>Dingen die we reeds gedaan hebben:</a:t>
            </a:r>
          </a:p>
          <a:p>
            <a:endParaRPr lang="nl-BE"/>
          </a:p>
          <a:p>
            <a:r>
              <a:rPr lang="nl-BE"/>
              <a:t>Origineel onderwerp “Machine </a:t>
            </a:r>
            <a:r>
              <a:rPr lang="nl-BE" err="1"/>
              <a:t>learning</a:t>
            </a:r>
            <a:r>
              <a:rPr lang="nl-BE"/>
              <a:t> </a:t>
            </a:r>
            <a:r>
              <a:rPr lang="nl-BE" err="1"/>
              <a:t>for</a:t>
            </a:r>
            <a:r>
              <a:rPr lang="nl-BE"/>
              <a:t> </a:t>
            </a:r>
            <a:r>
              <a:rPr lang="nl-BE" err="1"/>
              <a:t>recommender</a:t>
            </a:r>
            <a:r>
              <a:rPr lang="nl-BE"/>
              <a:t> systems” omvormen tot een concreet onderwerp</a:t>
            </a:r>
          </a:p>
          <a:p>
            <a:r>
              <a:rPr lang="nl-BE"/>
              <a:t>Literatuurstudie, waarbij we onderzochten wat al bestond en wat nieuw was. Hieruit leerden we dat er weinig onderzoek is naar combinaties van labels en tekst.</a:t>
            </a:r>
          </a:p>
          <a:p>
            <a:r>
              <a:rPr lang="nl-BE"/>
              <a:t>Scope verder afbakenen, door domein te kiezen (restaurants), bijhorende dataset te vinden</a:t>
            </a:r>
          </a:p>
          <a:p>
            <a:r>
              <a:rPr lang="nl-BE"/>
              <a:t>Korte analyse van dataset, waarbij we al eens verkennend gekeken hebben naar eigenschappen (hoofdzakelijk die ‘</a:t>
            </a:r>
            <a:r>
              <a:rPr lang="nl-BE" err="1"/>
              <a:t>useful</a:t>
            </a:r>
            <a:r>
              <a:rPr lang="nl-BE"/>
              <a:t>’ tag bij reviews)</a:t>
            </a:r>
          </a:p>
          <a:p>
            <a:r>
              <a:rPr lang="nl-BE"/>
              <a:t>Architectuur van het volledige netwerk uitdokteren, waarbij we uitzoeken hoe we de tekst kunnen combineren met de labels</a:t>
            </a:r>
          </a:p>
          <a:p>
            <a:endParaRPr lang="nl-BE"/>
          </a:p>
          <a:p>
            <a:r>
              <a:rPr lang="nl-BE"/>
              <a:t>Onze plannen aftoetsen bij onze promotor, Prof. De Pessemier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CD6A7-A4C9-4DFD-A056-C5A2A945C51E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20665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/>
              <a:t>Hier kunnen we extra gewicht toekennen aan gebruikers die veel fans hebben, </a:t>
            </a:r>
            <a:r>
              <a:rPr lang="nl-BE" err="1"/>
              <a:t>maw</a:t>
            </a:r>
            <a:r>
              <a:rPr lang="nl-BE"/>
              <a:t> ‘</a:t>
            </a:r>
            <a:r>
              <a:rPr lang="nl-BE" err="1"/>
              <a:t>trusted</a:t>
            </a:r>
            <a:r>
              <a:rPr lang="nl-BE"/>
              <a:t> reviews’. Dit is een extra hyperparameter die we zullen onderzoeken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CD6A7-A4C9-4DFD-A056-C5A2A945C51E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06824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A0A48-EDB1-4AFE-B1B7-10CE2A416496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10615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err="1"/>
              <a:t>Collaborative</a:t>
            </a:r>
            <a:r>
              <a:rPr lang="nl-BE"/>
              <a:t> Filtering heeft </a:t>
            </a:r>
            <a:r>
              <a:rPr lang="nl-BE" err="1"/>
              <a:t>cold</a:t>
            </a:r>
            <a:r>
              <a:rPr lang="nl-BE"/>
              <a:t>-start probleem: omzeilen</a:t>
            </a:r>
          </a:p>
          <a:p>
            <a:r>
              <a:rPr lang="nl-BE"/>
              <a:t>Combinatie van </a:t>
            </a:r>
            <a:r>
              <a:rPr lang="nl-BE" err="1"/>
              <a:t>Collaborative</a:t>
            </a:r>
            <a:r>
              <a:rPr lang="nl-BE"/>
              <a:t> filtering en Content-</a:t>
            </a:r>
            <a:r>
              <a:rPr lang="nl-BE" err="1"/>
              <a:t>based</a:t>
            </a:r>
            <a:r>
              <a:rPr lang="nl-BE"/>
              <a:t> combineert ook informatie van 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CD6A7-A4C9-4DFD-A056-C5A2A945C51E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14396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err="1"/>
              <a:t>Serendipity</a:t>
            </a:r>
            <a:r>
              <a:rPr lang="nl-BE"/>
              <a:t>: ik wil verrast worden door de </a:t>
            </a:r>
            <a:r>
              <a:rPr lang="nl-BE" err="1"/>
              <a:t>recsys</a:t>
            </a:r>
            <a:endParaRPr lang="nl-BE"/>
          </a:p>
          <a:p>
            <a:r>
              <a:rPr lang="nl-BE"/>
              <a:t>Evaluatie: Als ik 1x </a:t>
            </a:r>
            <a:r>
              <a:rPr lang="nl-BE" err="1"/>
              <a:t>mcdonalds</a:t>
            </a:r>
            <a:r>
              <a:rPr lang="nl-BE"/>
              <a:t> een goede review geef, dan wil ik niet dat alle </a:t>
            </a:r>
            <a:r>
              <a:rPr lang="nl-BE" err="1"/>
              <a:t>mcdonalds</a:t>
            </a:r>
            <a:r>
              <a:rPr lang="nl-BE"/>
              <a:t> uit de buurt mij aangeraden worden</a:t>
            </a:r>
          </a:p>
          <a:p>
            <a:endParaRPr lang="nl-BE"/>
          </a:p>
          <a:p>
            <a:r>
              <a:rPr lang="nl-BE"/>
              <a:t>Aangezien we een lijst van resultaten willen geven (</a:t>
            </a:r>
            <a:r>
              <a:rPr lang="nl-BE" err="1"/>
              <a:t>bvb</a:t>
            </a:r>
            <a:r>
              <a:rPr lang="nl-BE"/>
              <a:t>. Top 5), lijkt NDCG hier het beste voor. (</a:t>
            </a:r>
            <a:r>
              <a:rPr lang="nl-BE" err="1"/>
              <a:t>Normalised</a:t>
            </a:r>
            <a:r>
              <a:rPr lang="nl-BE"/>
              <a:t> </a:t>
            </a:r>
            <a:r>
              <a:rPr lang="nl-BE" err="1"/>
              <a:t>Discounted</a:t>
            </a:r>
            <a:r>
              <a:rPr lang="nl-BE"/>
              <a:t> </a:t>
            </a:r>
            <a:r>
              <a:rPr lang="nl-BE" err="1"/>
              <a:t>Cumulative</a:t>
            </a:r>
            <a:r>
              <a:rPr lang="nl-BE"/>
              <a:t> </a:t>
            </a:r>
            <a:r>
              <a:rPr lang="nl-BE" err="1"/>
              <a:t>Gain</a:t>
            </a:r>
            <a:r>
              <a:rPr lang="nl-BE"/>
              <a:t>)</a:t>
            </a:r>
          </a:p>
          <a:p>
            <a:r>
              <a:rPr lang="nl-BE"/>
              <a:t>Hoe goed ieder item in de lijst is opgeteld, waarbij latere resultaten in de lijst minder gewicht hebben. Dus: allemaal relevant maar het eerste item het meeste relevant</a:t>
            </a:r>
          </a:p>
          <a:p>
            <a:endParaRPr lang="nl-BE"/>
          </a:p>
          <a:p>
            <a:r>
              <a:rPr lang="nl-BE"/>
              <a:t>Idealiter doen we een online bevraging (A-B test) nadat we enkele goede implementaties hebben</a:t>
            </a:r>
          </a:p>
          <a:p>
            <a:endParaRPr lang="nl-BE"/>
          </a:p>
          <a:p>
            <a:r>
              <a:rPr lang="nl-BE" err="1"/>
              <a:t>Cut-off</a:t>
            </a:r>
            <a:r>
              <a:rPr lang="nl-BE"/>
              <a:t> van </a:t>
            </a:r>
            <a:r>
              <a:rPr lang="nl-BE" err="1"/>
              <a:t>cold</a:t>
            </a:r>
            <a:r>
              <a:rPr lang="nl-BE"/>
              <a:t> start </a:t>
            </a:r>
            <a:r>
              <a:rPr lang="nl-BE" err="1"/>
              <a:t>problem</a:t>
            </a:r>
            <a:r>
              <a:rPr lang="nl-BE"/>
              <a:t> is een parameter die we kunnen onderzoeken, maar niet gaan kunnen oplossen (zou kunnen door een hybride model, maar doen we dus niet)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CD6A7-A4C9-4DFD-A056-C5A2A945C51E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33650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CD6A7-A4C9-4DFD-A056-C5A2A945C51E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02126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CD6A7-A4C9-4DFD-A056-C5A2A945C51E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57892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9A0A48-EDB1-4AFE-B1B7-10CE2A416496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34318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/>
              <a:t>Input zou hier specifiek dit zijn:</a:t>
            </a:r>
          </a:p>
          <a:p>
            <a:r>
              <a:rPr lang="nl-BE"/>
              <a:t>Van de user: features van de restaurants die die gebruiker reeds </a:t>
            </a:r>
            <a:r>
              <a:rPr lang="nl-BE" err="1"/>
              <a:t>gereviewd</a:t>
            </a:r>
            <a:r>
              <a:rPr lang="nl-BE"/>
              <a:t> heeft, dus labels uit dataset en alle tekstuele reviews van die user</a:t>
            </a:r>
          </a:p>
          <a:p>
            <a:r>
              <a:rPr lang="nl-BE"/>
              <a:t>Van het gevraagde restaurant: labels uit de dataset en alle reviews voor dat specifieke restaurant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CD6A7-A4C9-4DFD-A056-C5A2A945C51E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03714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C9E75-D034-17A4-7A25-B1F642E115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DDAC43-6BCC-1F95-FBA3-AC8B2A2071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B2E870-889A-4B3B-AF1F-9D67F7623E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654110-6BE7-014F-0E0C-F2F3E901A3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C47CC4-A893-D4B6-9D93-1779D73360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E53AB-F85C-4E28-B546-1F5EF74FBA8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6484235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A1BA3-7507-1B85-301B-3BA4AB146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B0E906-21B2-DBA9-2A88-60F12DEB84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D2259E-890E-B62D-C7DC-064861A2B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938D27-0CEC-748D-DFD3-5973B6F70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13F5A5-F12D-7A36-0F4F-83CAE733F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E53AB-F85C-4E28-B546-1F5EF74FBA8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60287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5257952-BF02-2879-2BDD-4D83F62513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75F15AE-9DAF-34D4-7158-54A9B5CE5F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09BA72-BF88-E6CA-805F-189CF20E5A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0A4FE9-BDFC-B201-4353-88224366D5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14825A-8532-FB68-4690-9F6564E55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E53AB-F85C-4E28-B546-1F5EF74FBA8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5501350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642977" y="979594"/>
            <a:ext cx="11549023" cy="4573969"/>
          </a:xfrm>
          <a:prstGeom prst="rect">
            <a:avLst/>
          </a:prstGeom>
          <a:solidFill>
            <a:srgbClr val="1E64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sz="1266" noProof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white">
          <a:xfrm>
            <a:off x="907842" y="1607344"/>
            <a:ext cx="10676456" cy="3119285"/>
          </a:xfrm>
        </p:spPr>
        <p:txBody>
          <a:bodyPr anchor="b">
            <a:noAutofit/>
          </a:bodyPr>
          <a:lstStyle>
            <a:lvl1pPr algn="l">
              <a:lnSpc>
                <a:spcPts val="7734"/>
              </a:lnSpc>
              <a:defRPr sz="7031" u="sng" baseline="0">
                <a:solidFill>
                  <a:schemeClr val="bg1"/>
                </a:solidFill>
                <a:uFill>
                  <a:solidFill>
                    <a:schemeClr val="bg1"/>
                  </a:solidFill>
                </a:uFill>
              </a:defRPr>
            </a:lvl1pPr>
          </a:lstStyle>
          <a:p>
            <a:r>
              <a:rPr lang="en-US" noProof="0"/>
              <a:t>Click to edit Master title style</a:t>
            </a:r>
            <a:endParaRPr lang="nl-BE" noProof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902456" y="4833784"/>
            <a:ext cx="10681842" cy="410063"/>
          </a:xfrm>
        </p:spPr>
        <p:txBody>
          <a:bodyPr>
            <a:normAutofit/>
          </a:bodyPr>
          <a:lstStyle>
            <a:lvl1pPr marL="0" indent="0" algn="l">
              <a:lnSpc>
                <a:spcPts val="2531"/>
              </a:lnSpc>
              <a:buNone/>
              <a:defRPr sz="2109" baseline="0">
                <a:solidFill>
                  <a:schemeClr val="accent6"/>
                </a:solidFill>
              </a:defRPr>
            </a:lvl1pPr>
            <a:lvl2pPr marL="457144" indent="0" algn="ctr">
              <a:buNone/>
              <a:defRPr sz="2000"/>
            </a:lvl2pPr>
            <a:lvl3pPr marL="914289" indent="0" algn="ctr">
              <a:buNone/>
              <a:defRPr sz="1800"/>
            </a:lvl3pPr>
            <a:lvl4pPr marL="1371433" indent="0" algn="ctr">
              <a:buNone/>
              <a:defRPr sz="1600"/>
            </a:lvl4pPr>
            <a:lvl5pPr marL="1828577" indent="0" algn="ctr">
              <a:buNone/>
              <a:defRPr sz="1600"/>
            </a:lvl5pPr>
            <a:lvl6pPr marL="2285723" indent="0" algn="ctr">
              <a:buNone/>
              <a:defRPr sz="1600"/>
            </a:lvl6pPr>
            <a:lvl7pPr marL="2742867" indent="0" algn="ctr">
              <a:buNone/>
              <a:defRPr sz="1600"/>
            </a:lvl7pPr>
            <a:lvl8pPr marL="3200011" indent="0" algn="ctr">
              <a:buNone/>
              <a:defRPr sz="1600"/>
            </a:lvl8pPr>
            <a:lvl9pPr marL="3657156" indent="0" algn="ctr">
              <a:buNone/>
              <a:defRPr sz="1600"/>
            </a:lvl9pPr>
          </a:lstStyle>
          <a:p>
            <a:r>
              <a:rPr lang="nl-BE" noProof="0"/>
              <a:t>Klik om de ondertitel / presentator / datum [</a:t>
            </a:r>
            <a:r>
              <a:rPr lang="nl-BE" noProof="0" err="1"/>
              <a:t>dd</a:t>
            </a:r>
            <a:r>
              <a:rPr lang="nl-BE" noProof="0"/>
              <a:t>-mm-</a:t>
            </a:r>
            <a:r>
              <a:rPr lang="nl-BE" noProof="0" err="1"/>
              <a:t>yyyy</a:t>
            </a:r>
            <a:r>
              <a:rPr lang="nl-BE" noProof="0"/>
              <a:t>] te maken</a:t>
            </a:r>
          </a:p>
        </p:txBody>
      </p:sp>
      <p:sp>
        <p:nvSpPr>
          <p:cNvPr id="8" name="Titles positoning box" hidden="1"/>
          <p:cNvSpPr/>
          <p:nvPr userDrawn="1"/>
        </p:nvSpPr>
        <p:spPr>
          <a:xfrm>
            <a:off x="964465" y="4505625"/>
            <a:ext cx="10555957" cy="40500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266"/>
          </a:p>
        </p:txBody>
      </p:sp>
      <p:sp>
        <p:nvSpPr>
          <p:cNvPr id="10" name="Organisation Placeholder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6022247" y="273186"/>
            <a:ext cx="5832070" cy="379688"/>
          </a:xfrm>
        </p:spPr>
        <p:txBody>
          <a:bodyPr anchor="b" anchorCtr="0">
            <a:normAutofit/>
          </a:bodyPr>
          <a:lstStyle>
            <a:lvl1pPr marL="0" indent="0">
              <a:lnSpc>
                <a:spcPts val="1195"/>
              </a:lnSpc>
              <a:buNone/>
              <a:defRPr sz="984" b="1" i="0" u="sng" cap="all" baseline="0">
                <a:solidFill>
                  <a:srgbClr val="1E64C8"/>
                </a:solidFill>
                <a:uFill>
                  <a:solidFill>
                    <a:schemeClr val="bg1"/>
                  </a:solidFill>
                </a:uFill>
              </a:defRPr>
            </a:lvl1pPr>
            <a:lvl2pPr marL="0" indent="0">
              <a:lnSpc>
                <a:spcPts val="1195"/>
              </a:lnSpc>
              <a:buNone/>
              <a:defRPr sz="984" cap="all" baseline="0">
                <a:solidFill>
                  <a:srgbClr val="1E64C8"/>
                </a:solidFill>
                <a:uFill>
                  <a:solidFill>
                    <a:schemeClr val="bg1"/>
                  </a:solidFill>
                </a:uFill>
              </a:defRPr>
            </a:lvl2pPr>
          </a:lstStyle>
          <a:p>
            <a:pPr lvl="0"/>
            <a:r>
              <a:rPr lang="nl-BE" noProof="0"/>
              <a:t>Klik om de organisatie stijlen te bewerken</a:t>
            </a:r>
          </a:p>
          <a:p>
            <a:pPr lvl="1"/>
            <a:r>
              <a:rPr lang="nl-BE" noProof="0"/>
              <a:t>tweede niveau</a:t>
            </a: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 hasCustomPrompt="1"/>
          </p:nvPr>
        </p:nvSpPr>
        <p:spPr>
          <a:xfrm>
            <a:off x="2250419" y="5882625"/>
            <a:ext cx="1607442" cy="653063"/>
          </a:xfrm>
        </p:spPr>
        <p:txBody>
          <a:bodyPr/>
          <a:lstStyle>
            <a:lvl1pPr>
              <a:defRPr sz="1125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nl-BE" noProof="0"/>
              <a:t>Partnerlogo 1</a:t>
            </a:r>
          </a:p>
        </p:txBody>
      </p:sp>
      <p:sp>
        <p:nvSpPr>
          <p:cNvPr id="13" name="Picture Placeholder 11"/>
          <p:cNvSpPr>
            <a:spLocks noGrp="1"/>
          </p:cNvSpPr>
          <p:nvPr>
            <p:ph type="pic" sz="quarter" idx="12" hasCustomPrompt="1"/>
          </p:nvPr>
        </p:nvSpPr>
        <p:spPr>
          <a:xfrm>
            <a:off x="4017339" y="5882625"/>
            <a:ext cx="1607442" cy="653063"/>
          </a:xfrm>
        </p:spPr>
        <p:txBody>
          <a:bodyPr/>
          <a:lstStyle>
            <a:lvl1pPr>
              <a:defRPr sz="1125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nl-BE" noProof="0"/>
              <a:t>Partnerlogo 2</a:t>
            </a:r>
          </a:p>
        </p:txBody>
      </p:sp>
      <p:sp>
        <p:nvSpPr>
          <p:cNvPr id="14" name="Picture Placeholder 11"/>
          <p:cNvSpPr>
            <a:spLocks noGrp="1"/>
          </p:cNvSpPr>
          <p:nvPr>
            <p:ph type="pic" sz="quarter" idx="13" hasCustomPrompt="1"/>
          </p:nvPr>
        </p:nvSpPr>
        <p:spPr>
          <a:xfrm>
            <a:off x="5786791" y="5882625"/>
            <a:ext cx="1632756" cy="653063"/>
          </a:xfrm>
        </p:spPr>
        <p:txBody>
          <a:bodyPr/>
          <a:lstStyle>
            <a:lvl1pPr>
              <a:defRPr sz="1125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nl-BE" noProof="0"/>
              <a:t>Partnerlogo 3</a:t>
            </a:r>
          </a:p>
        </p:txBody>
      </p:sp>
      <p:sp>
        <p:nvSpPr>
          <p:cNvPr id="15" name="Picture Placeholder 11"/>
          <p:cNvSpPr>
            <a:spLocks noGrp="1"/>
          </p:cNvSpPr>
          <p:nvPr>
            <p:ph type="pic" sz="quarter" idx="14" hasCustomPrompt="1"/>
          </p:nvPr>
        </p:nvSpPr>
        <p:spPr>
          <a:xfrm>
            <a:off x="7556242" y="5882625"/>
            <a:ext cx="1632756" cy="653063"/>
          </a:xfrm>
        </p:spPr>
        <p:txBody>
          <a:bodyPr/>
          <a:lstStyle>
            <a:lvl1pPr>
              <a:defRPr sz="1125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nl-BE" noProof="0"/>
              <a:t>Partnerlogo 4</a:t>
            </a:r>
          </a:p>
        </p:txBody>
      </p:sp>
      <p:sp>
        <p:nvSpPr>
          <p:cNvPr id="5" name="Rectangle 4" hidden="1"/>
          <p:cNvSpPr/>
          <p:nvPr userDrawn="1"/>
        </p:nvSpPr>
        <p:spPr>
          <a:xfrm>
            <a:off x="642977" y="326531"/>
            <a:ext cx="10941321" cy="326531"/>
          </a:xfrm>
          <a:prstGeom prst="rect">
            <a:avLst/>
          </a:prstGeom>
          <a:noFill/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266"/>
          </a:p>
        </p:txBody>
      </p:sp>
      <p:pic>
        <p:nvPicPr>
          <p:cNvPr id="17" name="Afbeelding 1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551" y="0"/>
            <a:ext cx="2286011" cy="979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9073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642977" y="0"/>
            <a:ext cx="11549023" cy="5553563"/>
          </a:xfrm>
          <a:prstGeom prst="rect">
            <a:avLst/>
          </a:prstGeom>
          <a:solidFill>
            <a:srgbClr val="1E64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sz="1266" noProof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907842" y="2282428"/>
            <a:ext cx="10676456" cy="3119285"/>
          </a:xfrm>
        </p:spPr>
        <p:txBody>
          <a:bodyPr anchor="b">
            <a:noAutofit/>
          </a:bodyPr>
          <a:lstStyle>
            <a:lvl1pPr algn="l">
              <a:lnSpc>
                <a:spcPts val="7734"/>
              </a:lnSpc>
              <a:defRPr sz="7031" u="sng" baseline="0">
                <a:solidFill>
                  <a:schemeClr val="bg1"/>
                </a:solidFill>
                <a:uFill>
                  <a:solidFill>
                    <a:schemeClr val="bg1"/>
                  </a:solidFill>
                </a:uFill>
              </a:defRPr>
            </a:lvl1pPr>
          </a:lstStyle>
          <a:p>
            <a:r>
              <a:rPr lang="nl-BE" noProof="0"/>
              <a:t>klik om een hoofdstuktitel te maken.</a:t>
            </a:r>
          </a:p>
        </p:txBody>
      </p:sp>
      <p:sp>
        <p:nvSpPr>
          <p:cNvPr id="8" name="Titles positoning box" hidden="1"/>
          <p:cNvSpPr/>
          <p:nvPr userDrawn="1"/>
        </p:nvSpPr>
        <p:spPr>
          <a:xfrm>
            <a:off x="964465" y="5163750"/>
            <a:ext cx="10555957" cy="40500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266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62754" y="6292057"/>
            <a:ext cx="6482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1E64C8"/>
                </a:solidFill>
              </a:defRPr>
            </a:lvl1pPr>
          </a:lstStyle>
          <a:p>
            <a:fld id="{7AE184E0-0BD4-4705-A12B-9B71DDE63301}" type="slidenum">
              <a:rPr lang="nl-BE" noProof="0" smtClean="0"/>
              <a:pPr/>
              <a:t>‹#›</a:t>
            </a:fld>
            <a:endParaRPr lang="nl-BE" noProof="0"/>
          </a:p>
        </p:txBody>
      </p:sp>
      <p:sp>
        <p:nvSpPr>
          <p:cNvPr id="10" name="Rectangle 9" hidden="1"/>
          <p:cNvSpPr/>
          <p:nvPr userDrawn="1"/>
        </p:nvSpPr>
        <p:spPr>
          <a:xfrm>
            <a:off x="642977" y="326531"/>
            <a:ext cx="10941321" cy="326531"/>
          </a:xfrm>
          <a:prstGeom prst="rect">
            <a:avLst/>
          </a:prstGeom>
          <a:noFill/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266"/>
          </a:p>
        </p:txBody>
      </p:sp>
    </p:spTree>
    <p:extLst>
      <p:ext uri="{BB962C8B-B14F-4D97-AF65-F5344CB8AC3E}">
        <p14:creationId xmlns:p14="http://schemas.microsoft.com/office/powerpoint/2010/main" val="7121814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F4103-F96F-9D25-8143-344383632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D4768-AA6D-89D6-A505-3E1D274BAD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2BC1F4-A9B6-F02A-0B14-616CE67CA3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5D38E6-EB3B-4EA3-3F46-5A66D1906D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A3DB15-F19F-1EDA-7D4C-13C137278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E53AB-F85C-4E28-B546-1F5EF74FBA8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720978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812BBA-642B-F0B0-9498-E7BADC3441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E10855-5055-4A66-B6E2-4808864B82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1043E3-F06C-F0C7-5342-306FF73825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4E3254-FF7E-FB1E-1633-8CFBBAC51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69BD7-A39C-DE4F-D25C-E947D5E8D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E53AB-F85C-4E28-B546-1F5EF74FBA8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7714777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E304F-0353-43D5-2E24-65D74B8AE5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B46792-2AA6-2570-6B35-F078E2C2BC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DD39EF-2347-03FB-5E7D-D76ACB2F41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54BBEF-6054-68B7-2E3F-1C7CF81054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17B9CC-D845-8B2B-3231-35969727E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3BB871-A7FC-184D-1593-618474350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E53AB-F85C-4E28-B546-1F5EF74FBA8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6891216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23447-E29D-6DBC-6F88-198966E37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D05D7F-1E71-06A9-F4A5-F8D7DB3EE6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BC94B0-4EF2-30F2-9377-2E7030B8D1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FE4E8A4-5321-3DFF-5C81-AAB0F748B6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8172D1-ED12-B6DA-72CB-06790E4798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4FC4136-230E-E295-0BC0-2D49069FB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81FD63C-60DE-E5D4-3E82-B6F7C5218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EDD49F5-8B3F-C48A-7003-A46772909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E53AB-F85C-4E28-B546-1F5EF74FBA8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9384735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ABA198-5070-2AF5-4D84-CBCE17191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4C47F9-D7D7-339B-C3BA-719666FF31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23CAE7-8D0B-B57C-B1EE-6E5BC5C133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60AA4C-F39C-8D59-005D-DAE8F0FB5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E53AB-F85C-4E28-B546-1F5EF74FBA8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4009885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277428-83F1-9CDD-C11D-D3416F674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E9A261-2CB9-CC48-492F-7C933BB1C9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B8273C-9B08-C9A8-7A89-9F79FCEC2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E53AB-F85C-4E28-B546-1F5EF74FBA8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6802965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0FE55C-83E2-FD6C-6013-AFCDD0434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971C8B-3A2A-D74B-D7D0-3E090879E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98AD88-FA3D-9E64-5F92-FC83519B7D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1EADB6-6F16-D79F-DA37-F28ADE8829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FE2533-C5D8-FAF5-FB82-4D8890F5B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D2B491-6F7D-484F-EE38-6778F3EEC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E53AB-F85C-4E28-B546-1F5EF74FBA8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9398152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2928C7-6489-55A6-D569-0DF0684EEF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6EFD5B-78D6-5A38-2DD7-203C62C80C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FB9718-05CA-F724-FC6D-AF2DEE6B1A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F63CF8-81BD-848F-69AC-0F58BA096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C29D77-E35E-35E0-C96C-4245F630C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526850-9403-4A1D-13A7-A7EA7773A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E53AB-F85C-4E28-B546-1F5EF74FBA8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949475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8EF1246-7336-74B5-621A-176C155567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675430-C82D-1FF1-2CF9-E57D125A52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360C6D-48C1-B758-702B-7AC0D4585F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17313F-0E75-3E78-2950-D42BCA4C96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6E687B-647B-89A2-A401-E7A4827982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1E53AB-F85C-4E28-B546-1F5EF74FBA8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6505916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9" r:id="rId3"/>
    <p:sldLayoutId id="2147483728" r:id="rId4"/>
    <p:sldLayoutId id="2147483653" r:id="rId5"/>
    <p:sldLayoutId id="2147483730" r:id="rId6"/>
    <p:sldLayoutId id="2147483733" r:id="rId7"/>
    <p:sldLayoutId id="2147483734" r:id="rId8"/>
    <p:sldLayoutId id="2147483657" r:id="rId9"/>
    <p:sldLayoutId id="2147483732" r:id="rId10"/>
    <p:sldLayoutId id="2147483731" r:id="rId11"/>
    <p:sldLayoutId id="2147483735" r:id="rId12"/>
    <p:sldLayoutId id="2147483736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microsoft.com/office/2018/10/relationships/comments" Target="../comments/modernComment_104_D6B2C90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sv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E_EC9791AD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8_485252C8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B_BA930FD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11A_DDA8A5C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121_79E0380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126_13BFA0DA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microsoft.com/office/2018/10/relationships/comments" Target="../comments/modernComment_127_B6295F1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microsoft.com/office/2018/10/relationships/comments" Target="../comments/modernComment_11F_7BEABD7D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microsoft.com/office/2018/10/relationships/comments" Target="../comments/modernComment_128_EA15B638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10C_64F337CA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B_6E4612CF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9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123_DFB0E10E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7_F5743136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6_6790980C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microsoft.com/office/2018/10/relationships/comments" Target="../comments/modernComment_108_C3DA90F1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8/10/relationships/comments" Target="../comments/modernComment_102_445319E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4_99AA6FD6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el 16"/>
          <p:cNvSpPr>
            <a:spLocks noGrp="1"/>
          </p:cNvSpPr>
          <p:nvPr>
            <p:ph type="ctrTitle"/>
          </p:nvPr>
        </p:nvSpPr>
        <p:spPr>
          <a:xfrm>
            <a:off x="902456" y="1378745"/>
            <a:ext cx="10676456" cy="3010376"/>
          </a:xfrm>
        </p:spPr>
        <p:txBody>
          <a:bodyPr/>
          <a:lstStyle/>
          <a:p>
            <a:r>
              <a:rPr lang="nl-NL" sz="4000"/>
              <a:t>Design van een neuraal netwerk voor aanbevelingen van restaurants op basis van gelabelde en tekstuele data</a:t>
            </a:r>
          </a:p>
        </p:txBody>
      </p:sp>
      <p:sp>
        <p:nvSpPr>
          <p:cNvPr id="18" name="Ondertitel 17"/>
          <p:cNvSpPr>
            <a:spLocks noGrp="1"/>
          </p:cNvSpPr>
          <p:nvPr>
            <p:ph type="subTitle" idx="1"/>
          </p:nvPr>
        </p:nvSpPr>
        <p:spPr>
          <a:xfrm>
            <a:off x="902456" y="4726629"/>
            <a:ext cx="10681842" cy="904076"/>
          </a:xfrm>
        </p:spPr>
        <p:txBody>
          <a:bodyPr>
            <a:normAutofit/>
          </a:bodyPr>
          <a:lstStyle/>
          <a:p>
            <a:r>
              <a:rPr lang="nl-NL">
                <a:solidFill>
                  <a:schemeClr val="bg1">
                    <a:lumMod val="75000"/>
                  </a:schemeClr>
                </a:solidFill>
              </a:rPr>
              <a:t>Arnoud De Jonge &amp; Arno Vermote</a:t>
            </a:r>
          </a:p>
          <a:p>
            <a:r>
              <a:rPr lang="nl-NL">
                <a:solidFill>
                  <a:schemeClr val="bg1">
                    <a:lumMod val="75000"/>
                  </a:schemeClr>
                </a:solidFill>
              </a:rPr>
              <a:t>Promotor: prof. dr. ir. Toon De Pessemier</a:t>
            </a:r>
          </a:p>
        </p:txBody>
      </p:sp>
      <p:sp>
        <p:nvSpPr>
          <p:cNvPr id="19" name="Tijdelijke aanduiding voor afbeelding 18"/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20" name="Tijdelijke aanduiding voor afbeelding 19"/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21" name="Tijdelijke aanduiding voor afbeelding 20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22" name="Tijdelijke aanduiding voor afbeelding 21"/>
          <p:cNvSpPr>
            <a:spLocks noGrp="1"/>
          </p:cNvSpPr>
          <p:nvPr>
            <p:ph type="pic" sz="quarter" idx="14"/>
          </p:nvPr>
        </p:nvSpPr>
        <p:spPr/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BDFC8FC-4367-DB30-2066-E8A4D185FF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431" y="5734111"/>
            <a:ext cx="956049" cy="801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6180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797F7F-08C4-8395-7E73-7132F68360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/>
              <a:t>Content-</a:t>
            </a:r>
            <a:r>
              <a:rPr lang="nl-BE" err="1"/>
              <a:t>Based</a:t>
            </a:r>
            <a:r>
              <a:rPr lang="nl-BE"/>
              <a:t> filtering (CB)</a:t>
            </a:r>
          </a:p>
          <a:p>
            <a:pPr lvl="1"/>
            <a:r>
              <a:rPr lang="nl-BE"/>
              <a:t>Gebaseerd op de labels van de items</a:t>
            </a:r>
          </a:p>
          <a:p>
            <a:pPr lvl="2"/>
            <a:r>
              <a:rPr lang="nl-BE"/>
              <a:t>Keuken</a:t>
            </a:r>
          </a:p>
          <a:p>
            <a:pPr lvl="2"/>
            <a:r>
              <a:rPr lang="nl-BE"/>
              <a:t>Prijs</a:t>
            </a:r>
          </a:p>
          <a:p>
            <a:pPr lvl="2"/>
            <a:r>
              <a:rPr lang="nl-BE"/>
              <a:t>…</a:t>
            </a:r>
          </a:p>
          <a:p>
            <a:r>
              <a:rPr lang="nl-BE" err="1"/>
              <a:t>Collaborative</a:t>
            </a:r>
            <a:r>
              <a:rPr lang="nl-BE"/>
              <a:t> filtering (CF)</a:t>
            </a:r>
          </a:p>
          <a:p>
            <a:pPr lvl="1"/>
            <a:r>
              <a:rPr lang="nl-BE"/>
              <a:t>Gebaseerd op vergelijkbare users of items</a:t>
            </a:r>
          </a:p>
          <a:p>
            <a:pPr lvl="2"/>
            <a:r>
              <a:rPr lang="nl-BE" err="1"/>
              <a:t>Bvb</a:t>
            </a:r>
            <a:r>
              <a:rPr lang="nl-BE"/>
              <a:t>: users met grote overlap van reviews voor items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BC2B62E-F702-D403-7329-81E5B4D58D8D}"/>
              </a:ext>
            </a:extLst>
          </p:cNvPr>
          <p:cNvSpPr txBox="1">
            <a:spLocks/>
          </p:cNvSpPr>
          <p:nvPr/>
        </p:nvSpPr>
        <p:spPr>
          <a:xfrm>
            <a:off x="838200" y="242044"/>
            <a:ext cx="1057702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BE" sz="4000" u="sng" cap="all">
                <a:solidFill>
                  <a:srgbClr val="1E64C8"/>
                </a:solidFill>
                <a:uFill>
                  <a:solidFill>
                    <a:srgbClr val="1E64C8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Traditionele technieken voor aanbevelingen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BC4D03C-4C12-B406-EC0A-DD613D9B2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E53AB-F85C-4E28-B546-1F5EF74FBA83}" type="slidenum">
              <a:rPr lang="nl-BE" smtClean="0"/>
              <a:t>10</a:t>
            </a:fld>
            <a:endParaRPr lang="nl-B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EA12FFC-EF7A-1430-3465-745820DE04B1}"/>
              </a:ext>
            </a:extLst>
          </p:cNvPr>
          <p:cNvSpPr txBox="1"/>
          <p:nvPr/>
        </p:nvSpPr>
        <p:spPr>
          <a:xfrm>
            <a:off x="608743" y="6356350"/>
            <a:ext cx="442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/>
              <a:t>[6]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66287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F5D420-5534-A200-8EC6-ADE319255F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/>
              <a:t>Feature </a:t>
            </a:r>
            <a:r>
              <a:rPr lang="nl-BE" err="1"/>
              <a:t>learning</a:t>
            </a:r>
            <a:r>
              <a:rPr lang="nl-BE"/>
              <a:t> met MLP</a:t>
            </a:r>
          </a:p>
          <a:p>
            <a:pPr lvl="1"/>
            <a:r>
              <a:rPr lang="nl-BE"/>
              <a:t>Wide &amp; </a:t>
            </a:r>
            <a:r>
              <a:rPr lang="nl-BE" err="1"/>
              <a:t>Deep</a:t>
            </a:r>
            <a:r>
              <a:rPr lang="nl-BE"/>
              <a:t> Learning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DDBC86-8497-4EA5-FFE7-817C31760D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057567"/>
            <a:ext cx="4505954" cy="305795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C5362D5-DFE8-8D23-C5F0-384B537A87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1647" y="2922556"/>
            <a:ext cx="3430666" cy="3057952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67CF8E-0455-92CF-66F3-F2DEA87B2573}"/>
              </a:ext>
            </a:extLst>
          </p:cNvPr>
          <p:cNvSpPr txBox="1">
            <a:spLocks/>
          </p:cNvSpPr>
          <p:nvPr/>
        </p:nvSpPr>
        <p:spPr>
          <a:xfrm>
            <a:off x="6732704" y="1825625"/>
            <a:ext cx="476787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BE"/>
              <a:t>Feature </a:t>
            </a:r>
            <a:r>
              <a:rPr lang="nl-BE" err="1"/>
              <a:t>learning</a:t>
            </a:r>
            <a:r>
              <a:rPr lang="nl-BE"/>
              <a:t> met CNN</a:t>
            </a:r>
          </a:p>
          <a:p>
            <a:pPr lvl="1"/>
            <a:r>
              <a:rPr lang="nl-BE"/>
              <a:t>D</a:t>
            </a:r>
            <a:r>
              <a:rPr lang="en-BE"/>
              <a:t>eep</a:t>
            </a:r>
            <a:r>
              <a:rPr lang="nl-BE" err="1"/>
              <a:t>CoNN</a:t>
            </a:r>
            <a:r>
              <a:rPr lang="en-BE"/>
              <a:t>, NARRE</a:t>
            </a:r>
          </a:p>
          <a:p>
            <a:endParaRPr lang="nl-BE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60E37CB-382A-3F1B-23D2-B438103E9994}"/>
              </a:ext>
            </a:extLst>
          </p:cNvPr>
          <p:cNvSpPr txBox="1">
            <a:spLocks/>
          </p:cNvSpPr>
          <p:nvPr/>
        </p:nvSpPr>
        <p:spPr>
          <a:xfrm>
            <a:off x="838200" y="242044"/>
            <a:ext cx="1057702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BE" sz="4000" u="sng" cap="all" err="1">
                <a:solidFill>
                  <a:srgbClr val="1E64C8"/>
                </a:solidFill>
                <a:uFill>
                  <a:solidFill>
                    <a:srgbClr val="1E64C8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Deep</a:t>
            </a:r>
            <a:r>
              <a:rPr lang="nl-BE" sz="4000" u="sng" cap="all">
                <a:solidFill>
                  <a:srgbClr val="1E64C8"/>
                </a:solidFill>
                <a:uFill>
                  <a:solidFill>
                    <a:srgbClr val="1E64C8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 Learning-technieken voor aanbevelingen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748FDDB-F1A0-6C9B-E43C-38750AD06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E53AB-F85C-4E28-B546-1F5EF74FBA83}" type="slidenum">
              <a:rPr lang="nl-BE" smtClean="0"/>
              <a:t>11</a:t>
            </a:fld>
            <a:endParaRPr lang="nl-B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908792-73F1-F852-EDDD-2793B51558FD}"/>
              </a:ext>
            </a:extLst>
          </p:cNvPr>
          <p:cNvSpPr txBox="1"/>
          <p:nvPr/>
        </p:nvSpPr>
        <p:spPr>
          <a:xfrm>
            <a:off x="608743" y="6356350"/>
            <a:ext cx="8980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/>
              <a:t>[1, 2, 9]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88924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8DB8A1-D452-E04A-4247-8FC7D9A5CF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/>
              <a:t>Combinatie van technieken</a:t>
            </a:r>
          </a:p>
          <a:p>
            <a:r>
              <a:rPr lang="nl-BE"/>
              <a:t>Specifieke nadelen omzeilen</a:t>
            </a:r>
          </a:p>
          <a:p>
            <a:r>
              <a:rPr lang="nl-BE"/>
              <a:t>Toegepast op specifieke datasets voor specifieke problemen</a:t>
            </a:r>
          </a:p>
          <a:p>
            <a:endParaRPr lang="nl-BE"/>
          </a:p>
          <a:p>
            <a:endParaRPr lang="en-GB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24E2EF8-86BC-D335-0682-5C2D0DCB5818}"/>
              </a:ext>
            </a:extLst>
          </p:cNvPr>
          <p:cNvSpPr txBox="1">
            <a:spLocks/>
          </p:cNvSpPr>
          <p:nvPr/>
        </p:nvSpPr>
        <p:spPr>
          <a:xfrm>
            <a:off x="838200" y="242044"/>
            <a:ext cx="1057702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BE" sz="4000" u="sng" cap="all">
                <a:solidFill>
                  <a:srgbClr val="1E64C8"/>
                </a:solidFill>
                <a:uFill>
                  <a:solidFill>
                    <a:srgbClr val="1E64C8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Hybride technieken voor aanbevelingen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ACA3EB4-E5EA-4194-EE71-FC261664DA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E53AB-F85C-4E28-B546-1F5EF74FBA83}" type="slidenum">
              <a:rPr lang="nl-BE" smtClean="0"/>
              <a:t>12</a:t>
            </a:fld>
            <a:endParaRPr lang="nl-B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19E6379-53B7-FA62-7A5A-D52284E6E051}"/>
              </a:ext>
            </a:extLst>
          </p:cNvPr>
          <p:cNvSpPr txBox="1"/>
          <p:nvPr/>
        </p:nvSpPr>
        <p:spPr>
          <a:xfrm>
            <a:off x="608743" y="6356350"/>
            <a:ext cx="442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/>
              <a:t>[6]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11278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92F740C5-D053-8A25-FDFF-5EB363E4C697}"/>
              </a:ext>
            </a:extLst>
          </p:cNvPr>
          <p:cNvSpPr txBox="1">
            <a:spLocks/>
          </p:cNvSpPr>
          <p:nvPr/>
        </p:nvSpPr>
        <p:spPr>
          <a:xfrm>
            <a:off x="838200" y="242044"/>
            <a:ext cx="1057702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BE" sz="4000" u="sng" cap="all">
                <a:solidFill>
                  <a:srgbClr val="1E64C8"/>
                </a:solidFill>
                <a:uFill>
                  <a:solidFill>
                    <a:srgbClr val="1E64C8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Traditionele technieken </a:t>
            </a:r>
            <a:r>
              <a:rPr lang="nl-BE" sz="4000" u="sng" cap="all" err="1">
                <a:solidFill>
                  <a:srgbClr val="1E64C8"/>
                </a:solidFill>
                <a:uFill>
                  <a:solidFill>
                    <a:srgbClr val="1E64C8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vs</a:t>
            </a:r>
            <a:r>
              <a:rPr lang="nl-BE" sz="4000" u="sng" cap="all">
                <a:solidFill>
                  <a:srgbClr val="1E64C8"/>
                </a:solidFill>
                <a:uFill>
                  <a:solidFill>
                    <a:srgbClr val="1E64C8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nl-BE" sz="4000" u="sng" cap="all" err="1">
                <a:solidFill>
                  <a:srgbClr val="1E64C8"/>
                </a:solidFill>
                <a:uFill>
                  <a:solidFill>
                    <a:srgbClr val="1E64C8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deep</a:t>
            </a:r>
            <a:r>
              <a:rPr lang="nl-BE" sz="4000" u="sng" cap="all">
                <a:solidFill>
                  <a:srgbClr val="1E64C8"/>
                </a:solidFill>
                <a:uFill>
                  <a:solidFill>
                    <a:srgbClr val="1E64C8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nl-BE" sz="4000" u="sng" cap="all" err="1">
                <a:solidFill>
                  <a:srgbClr val="1E64C8"/>
                </a:solidFill>
                <a:uFill>
                  <a:solidFill>
                    <a:srgbClr val="1E64C8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learning</a:t>
            </a:r>
            <a:endParaRPr lang="nl-BE" sz="4000" u="sng" cap="all">
              <a:solidFill>
                <a:srgbClr val="1E64C8"/>
              </a:solidFill>
              <a:uFill>
                <a:solidFill>
                  <a:srgbClr val="1E64C8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D27F98E-65FF-C88E-C1E4-D867D7EBC4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9397930"/>
              </p:ext>
            </p:extLst>
          </p:nvPr>
        </p:nvGraphicFramePr>
        <p:xfrm>
          <a:off x="2032000" y="2775531"/>
          <a:ext cx="8128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4288820930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68417372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nl-BE"/>
                        <a:t>Traditioneel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err="1"/>
                        <a:t>Deep</a:t>
                      </a:r>
                      <a:r>
                        <a:rPr lang="nl-BE"/>
                        <a:t> Learning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98471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err="1"/>
                        <a:t>Interpretable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/>
                        <a:t>Black Box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49612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/>
                        <a:t>Beter voor kleine dataset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/>
                        <a:t>Beter voor grote dataset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43566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err="1"/>
                        <a:t>Robust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/>
                        <a:t>Re-</a:t>
                      </a:r>
                      <a:r>
                        <a:rPr lang="nl-BE" err="1"/>
                        <a:t>tuning</a:t>
                      </a:r>
                      <a:r>
                        <a:rPr lang="nl-BE"/>
                        <a:t> voor nieuwe datasets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0915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/>
                        <a:t>Enkel gelabelde data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/>
                        <a:t>Ook ongestructureerde data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7177036"/>
                  </a:ext>
                </a:extLst>
              </a:tr>
            </a:tbl>
          </a:graphicData>
        </a:graphic>
      </p:graphicFrame>
      <p:pic>
        <p:nvPicPr>
          <p:cNvPr id="9" name="Graphic 8" descr="Checkmark with solid fill">
            <a:extLst>
              <a:ext uri="{FF2B5EF4-FFF2-40B4-BE49-F238E27FC236}">
                <a16:creationId xmlns:a16="http://schemas.microsoft.com/office/drawing/2014/main" id="{75D03DF9-C1FF-03A5-3340-161E5B57E5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557912" y="3348507"/>
            <a:ext cx="602088" cy="602088"/>
          </a:xfrm>
          <a:prstGeom prst="rect">
            <a:avLst/>
          </a:prstGeom>
        </p:spPr>
      </p:pic>
      <p:pic>
        <p:nvPicPr>
          <p:cNvPr id="10" name="Graphic 9" descr="Checkmark with solid fill">
            <a:extLst>
              <a:ext uri="{FF2B5EF4-FFF2-40B4-BE49-F238E27FC236}">
                <a16:creationId xmlns:a16="http://schemas.microsoft.com/office/drawing/2014/main" id="{2A86607C-FD7E-EA43-9423-7042BF2246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557912" y="4066167"/>
            <a:ext cx="602088" cy="602088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49FBC9F-6A8D-7BA9-D907-C7B39B0F0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E53AB-F85C-4E28-B546-1F5EF74FBA83}" type="slidenum">
              <a:rPr lang="nl-BE" smtClean="0"/>
              <a:t>13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602041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>
    <p:ext uri="{6950BFC3-D8DA-4A85-94F7-54DA5524770B}">
      <p188:commentRel xmlns:p188="http://schemas.microsoft.com/office/powerpoint/2018/8/main" r:id="rId2"/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371F6C-119D-BA7F-F006-FFA033D21A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err="1"/>
              <a:t>Serendipity</a:t>
            </a:r>
            <a:endParaRPr lang="nl-BE"/>
          </a:p>
          <a:p>
            <a:r>
              <a:rPr lang="nl-BE"/>
              <a:t>Evaluatie</a:t>
            </a:r>
          </a:p>
          <a:p>
            <a:pPr lvl="1"/>
            <a:r>
              <a:rPr lang="nl-BE"/>
              <a:t>Metriek optimaliseren ≠ Goede resultaten</a:t>
            </a:r>
          </a:p>
          <a:p>
            <a:r>
              <a:rPr lang="nl-BE" err="1"/>
              <a:t>Cold</a:t>
            </a:r>
            <a:r>
              <a:rPr lang="nl-BE"/>
              <a:t> start probleem</a:t>
            </a:r>
          </a:p>
          <a:p>
            <a:pPr lvl="1"/>
            <a:r>
              <a:rPr lang="nl-BE"/>
              <a:t>Niet genoeg data voor gebruiker</a:t>
            </a:r>
          </a:p>
          <a:p>
            <a:r>
              <a:rPr lang="nl-BE"/>
              <a:t>Context</a:t>
            </a:r>
          </a:p>
          <a:p>
            <a:pPr lvl="1"/>
            <a:r>
              <a:rPr lang="nl-BE"/>
              <a:t>“Gisteren nog maar Italiaans gegeten”</a:t>
            </a:r>
          </a:p>
        </p:txBody>
      </p:sp>
      <p:pic>
        <p:nvPicPr>
          <p:cNvPr id="4" name="Graphic 3" descr="Checkmark with solid fill">
            <a:extLst>
              <a:ext uri="{FF2B5EF4-FFF2-40B4-BE49-F238E27FC236}">
                <a16:creationId xmlns:a16="http://schemas.microsoft.com/office/drawing/2014/main" id="{7C44DA92-E0B9-FC3B-BF59-C74A0EDDCC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019244" y="1674988"/>
            <a:ext cx="602088" cy="602088"/>
          </a:xfrm>
          <a:prstGeom prst="rect">
            <a:avLst/>
          </a:prstGeom>
        </p:spPr>
      </p:pic>
      <p:pic>
        <p:nvPicPr>
          <p:cNvPr id="7" name="Graphic 6" descr="Checkmark with solid fill">
            <a:extLst>
              <a:ext uri="{FF2B5EF4-FFF2-40B4-BE49-F238E27FC236}">
                <a16:creationId xmlns:a16="http://schemas.microsoft.com/office/drawing/2014/main" id="{C7B0ABD1-8225-50E7-7A76-2E926DD8F9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019244" y="2234050"/>
            <a:ext cx="602088" cy="602088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48EEC10C-C244-B767-3F4D-97B1A3603644}"/>
              </a:ext>
            </a:extLst>
          </p:cNvPr>
          <p:cNvSpPr txBox="1">
            <a:spLocks/>
          </p:cNvSpPr>
          <p:nvPr/>
        </p:nvSpPr>
        <p:spPr>
          <a:xfrm>
            <a:off x="838200" y="242044"/>
            <a:ext cx="1057702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BE" sz="4000" u="sng" cap="all">
                <a:solidFill>
                  <a:srgbClr val="1E64C8"/>
                </a:solidFill>
                <a:uFill>
                  <a:solidFill>
                    <a:srgbClr val="1E64C8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Uitdagingen bij aanbevelingen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0BA819E-DA2C-E9A4-BDDB-76D0B12D4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E53AB-F85C-4E28-B546-1F5EF74FBA83}" type="slidenum">
              <a:rPr lang="nl-BE" smtClean="0"/>
              <a:t>14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969356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>
    <p:ext uri="{6950BFC3-D8DA-4A85-94F7-54DA5524770B}">
      <p188:commentRel xmlns:p188="http://schemas.microsoft.com/office/powerpoint/2018/8/main" r:id="rId3"/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11">
            <a:extLst>
              <a:ext uri="{FF2B5EF4-FFF2-40B4-BE49-F238E27FC236}">
                <a16:creationId xmlns:a16="http://schemas.microsoft.com/office/drawing/2014/main" id="{5D94DC8E-02B5-CF23-C226-EB82981E93F5}"/>
              </a:ext>
            </a:extLst>
          </p:cNvPr>
          <p:cNvSpPr txBox="1">
            <a:spLocks/>
          </p:cNvSpPr>
          <p:nvPr/>
        </p:nvSpPr>
        <p:spPr>
          <a:xfrm>
            <a:off x="371327" y="3924889"/>
            <a:ext cx="2389187" cy="2649538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>
                <a:schemeClr val="tx2"/>
              </a:buClr>
              <a:buFont typeface="Arial" panose="020B0604020202020204" pitchFamily="34" charset="0"/>
              <a:buNone/>
              <a:defRPr sz="20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000" indent="-1800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40000" indent="-1800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750"/>
              </a:spcAft>
              <a:buClr>
                <a:schemeClr val="tx2"/>
              </a:buClr>
              <a:buFont typeface="System Font Regular"/>
              <a:buChar char="-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800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500"/>
              </a:spcAft>
              <a:buClr>
                <a:schemeClr val="tx1"/>
              </a:buClr>
              <a:buFont typeface="System Font Regular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4000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500"/>
              </a:spcAft>
              <a:buClr>
                <a:schemeClr val="tx1"/>
              </a:buClr>
              <a:buFont typeface="System Font Regular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BE" sz="2400" err="1">
                <a:solidFill>
                  <a:schemeClr val="tx1"/>
                </a:solidFill>
              </a:rPr>
              <a:t>Tokenization</a:t>
            </a:r>
            <a:r>
              <a:rPr lang="nl-BE" sz="2400">
                <a:solidFill>
                  <a:schemeClr val="tx1"/>
                </a:solidFill>
              </a:rPr>
              <a:t> naar woorden/zinnen.</a:t>
            </a:r>
          </a:p>
          <a:p>
            <a:pPr marL="285750" lvl="1" indent="-285750"/>
            <a:r>
              <a:rPr lang="nl-BE"/>
              <a:t>Opsplitsen per woord (= token).</a:t>
            </a:r>
            <a:endParaRPr lang="nl-BE">
              <a:cs typeface="Calibri"/>
            </a:endParaRPr>
          </a:p>
          <a:p>
            <a:pPr marL="285750" lvl="1" indent="-285750"/>
            <a:r>
              <a:rPr lang="nl-BE"/>
              <a:t>Per zin (sentiment analysis)</a:t>
            </a:r>
            <a:endParaRPr lang="nl-BE">
              <a:cs typeface="Calibri" panose="020F0502020204030204"/>
            </a:endParaRPr>
          </a:p>
          <a:p>
            <a:pPr marL="179705" lvl="1" indent="-179705"/>
            <a:endParaRPr lang="nl-BE">
              <a:cs typeface="Calibri" panose="020F0502020204030204"/>
            </a:endParaRP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7115658F-B747-F9AD-AFE2-463E228CEC5F}"/>
              </a:ext>
            </a:extLst>
          </p:cNvPr>
          <p:cNvSpPr txBox="1">
            <a:spLocks/>
          </p:cNvSpPr>
          <p:nvPr/>
        </p:nvSpPr>
        <p:spPr>
          <a:xfrm>
            <a:off x="2896619" y="3924889"/>
            <a:ext cx="2389187" cy="2649538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>
                <a:schemeClr val="tx2"/>
              </a:buClr>
              <a:buFont typeface="Arial" panose="020B0604020202020204" pitchFamily="34" charset="0"/>
              <a:buNone/>
              <a:defRPr sz="20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000" indent="-1800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40000" indent="-1800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750"/>
              </a:spcAft>
              <a:buClr>
                <a:schemeClr val="tx2"/>
              </a:buClr>
              <a:buFont typeface="System Font Regular"/>
              <a:buChar char="-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800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500"/>
              </a:spcAft>
              <a:buClr>
                <a:schemeClr val="tx1"/>
              </a:buClr>
              <a:buFont typeface="System Font Regular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4000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500"/>
              </a:spcAft>
              <a:buClr>
                <a:schemeClr val="tx1"/>
              </a:buClr>
              <a:buFont typeface="System Font Regular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BE" sz="2400">
                <a:solidFill>
                  <a:schemeClr val="tx1"/>
                </a:solidFill>
              </a:rPr>
              <a:t>Verwijderen van stopwoorden.</a:t>
            </a:r>
          </a:p>
          <a:p>
            <a:pPr marL="285750" lvl="1" indent="-285750"/>
            <a:r>
              <a:rPr lang="nl-BE"/>
              <a:t>Woorden met weinig informatie.</a:t>
            </a:r>
          </a:p>
          <a:p>
            <a:pPr marL="0" lvl="1" indent="0">
              <a:buNone/>
            </a:pPr>
            <a:endParaRPr lang="nl-BE">
              <a:cs typeface="Calibri" panose="020F0502020204030204"/>
            </a:endParaRP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D3183D74-04A0-7BA5-C093-7EE3BE42CC2F}"/>
              </a:ext>
            </a:extLst>
          </p:cNvPr>
          <p:cNvSpPr txBox="1">
            <a:spLocks/>
          </p:cNvSpPr>
          <p:nvPr/>
        </p:nvSpPr>
        <p:spPr>
          <a:xfrm>
            <a:off x="5608302" y="3924889"/>
            <a:ext cx="2844819" cy="2649538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>
                <a:schemeClr val="tx2"/>
              </a:buClr>
              <a:buFont typeface="Arial" panose="020B0604020202020204" pitchFamily="34" charset="0"/>
              <a:buNone/>
              <a:defRPr sz="20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000" indent="-1800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40000" indent="-1800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750"/>
              </a:spcAft>
              <a:buClr>
                <a:schemeClr val="tx2"/>
              </a:buClr>
              <a:buFont typeface="System Font Regular"/>
              <a:buChar char="-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800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500"/>
              </a:spcAft>
              <a:buClr>
                <a:schemeClr val="tx1"/>
              </a:buClr>
              <a:buFont typeface="System Font Regular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4000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500"/>
              </a:spcAft>
              <a:buClr>
                <a:schemeClr val="tx1"/>
              </a:buClr>
              <a:buFont typeface="System Font Regular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BE" sz="2400">
                <a:solidFill>
                  <a:schemeClr val="tx1"/>
                </a:solidFill>
              </a:rPr>
              <a:t>Stemming/</a:t>
            </a:r>
            <a:r>
              <a:rPr lang="nl-BE" sz="2400" err="1">
                <a:solidFill>
                  <a:schemeClr val="tx1"/>
                </a:solidFill>
              </a:rPr>
              <a:t>lemmatization</a:t>
            </a:r>
            <a:r>
              <a:rPr lang="nl-BE" sz="2400">
                <a:solidFill>
                  <a:schemeClr val="tx1"/>
                </a:solidFill>
              </a:rPr>
              <a:t> van de woorden.</a:t>
            </a:r>
          </a:p>
          <a:p>
            <a:pPr marL="285750" lvl="1" indent="-285750"/>
            <a:r>
              <a:rPr lang="nl-BE"/>
              <a:t>Naar stam omzetten</a:t>
            </a:r>
          </a:p>
          <a:p>
            <a:pPr marL="285750" lvl="1" indent="-285750"/>
            <a:r>
              <a:rPr lang="nl-BE"/>
              <a:t>Loop = lopen = gelopen</a:t>
            </a:r>
          </a:p>
        </p:txBody>
      </p:sp>
      <p:sp>
        <p:nvSpPr>
          <p:cNvPr id="12" name="Ovaal 11">
            <a:extLst>
              <a:ext uri="{FF2B5EF4-FFF2-40B4-BE49-F238E27FC236}">
                <a16:creationId xmlns:a16="http://schemas.microsoft.com/office/drawing/2014/main" id="{C6DA3AD9-5DD6-0DB6-1B1E-BD01E2550BB4}"/>
              </a:ext>
            </a:extLst>
          </p:cNvPr>
          <p:cNvSpPr/>
          <p:nvPr/>
        </p:nvSpPr>
        <p:spPr>
          <a:xfrm>
            <a:off x="417842" y="2405689"/>
            <a:ext cx="1084729" cy="108472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4400" b="1">
                <a:cs typeface="Calibri"/>
              </a:rPr>
              <a:t>1</a:t>
            </a:r>
          </a:p>
        </p:txBody>
      </p:sp>
      <p:sp>
        <p:nvSpPr>
          <p:cNvPr id="13" name="Ovaal 12">
            <a:extLst>
              <a:ext uri="{FF2B5EF4-FFF2-40B4-BE49-F238E27FC236}">
                <a16:creationId xmlns:a16="http://schemas.microsoft.com/office/drawing/2014/main" id="{9B9F7FAD-0712-1A2D-71B1-FFA212F1E221}"/>
              </a:ext>
            </a:extLst>
          </p:cNvPr>
          <p:cNvSpPr/>
          <p:nvPr/>
        </p:nvSpPr>
        <p:spPr>
          <a:xfrm>
            <a:off x="3295513" y="2405689"/>
            <a:ext cx="1084729" cy="108472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nl-NL" sz="4400" b="1">
                <a:cs typeface="Calibri"/>
              </a:rPr>
              <a:t>2</a:t>
            </a:r>
          </a:p>
        </p:txBody>
      </p:sp>
      <p:sp>
        <p:nvSpPr>
          <p:cNvPr id="14" name="Ovaal 13">
            <a:extLst>
              <a:ext uri="{FF2B5EF4-FFF2-40B4-BE49-F238E27FC236}">
                <a16:creationId xmlns:a16="http://schemas.microsoft.com/office/drawing/2014/main" id="{44A23C76-10C7-5C73-7DC2-0FB3805C0C39}"/>
              </a:ext>
            </a:extLst>
          </p:cNvPr>
          <p:cNvSpPr/>
          <p:nvPr/>
        </p:nvSpPr>
        <p:spPr>
          <a:xfrm>
            <a:off x="6128360" y="2405689"/>
            <a:ext cx="1084729" cy="108472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nl-NL" sz="4400" b="1">
                <a:cs typeface="Calibri"/>
              </a:rPr>
              <a:t>3</a:t>
            </a:r>
          </a:p>
        </p:txBody>
      </p:sp>
      <p:sp>
        <p:nvSpPr>
          <p:cNvPr id="15" name="Ovaal 14">
            <a:extLst>
              <a:ext uri="{FF2B5EF4-FFF2-40B4-BE49-F238E27FC236}">
                <a16:creationId xmlns:a16="http://schemas.microsoft.com/office/drawing/2014/main" id="{B63F0394-29E8-DD72-17ED-E4D9EC31982C}"/>
              </a:ext>
            </a:extLst>
          </p:cNvPr>
          <p:cNvSpPr/>
          <p:nvPr/>
        </p:nvSpPr>
        <p:spPr>
          <a:xfrm>
            <a:off x="9337725" y="2405689"/>
            <a:ext cx="1084729" cy="108472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nl-NL" sz="4400" b="1">
                <a:cs typeface="Calibri"/>
              </a:rPr>
              <a:t>4</a:t>
            </a:r>
          </a:p>
        </p:txBody>
      </p:sp>
      <p:sp>
        <p:nvSpPr>
          <p:cNvPr id="17" name="Pijl: rechts 16">
            <a:extLst>
              <a:ext uri="{FF2B5EF4-FFF2-40B4-BE49-F238E27FC236}">
                <a16:creationId xmlns:a16="http://schemas.microsoft.com/office/drawing/2014/main" id="{C2FD186E-A007-3E02-A737-9B025B2FD4B4}"/>
              </a:ext>
            </a:extLst>
          </p:cNvPr>
          <p:cNvSpPr/>
          <p:nvPr/>
        </p:nvSpPr>
        <p:spPr>
          <a:xfrm>
            <a:off x="1903032" y="2809101"/>
            <a:ext cx="860611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8" name="Pijl: rechts 17">
            <a:extLst>
              <a:ext uri="{FF2B5EF4-FFF2-40B4-BE49-F238E27FC236}">
                <a16:creationId xmlns:a16="http://schemas.microsoft.com/office/drawing/2014/main" id="{F55FBFA8-8145-E052-410F-2CA7BC10DDB3}"/>
              </a:ext>
            </a:extLst>
          </p:cNvPr>
          <p:cNvSpPr/>
          <p:nvPr/>
        </p:nvSpPr>
        <p:spPr>
          <a:xfrm>
            <a:off x="4855372" y="2809101"/>
            <a:ext cx="860611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9" name="Pijl: rechts 18">
            <a:extLst>
              <a:ext uri="{FF2B5EF4-FFF2-40B4-BE49-F238E27FC236}">
                <a16:creationId xmlns:a16="http://schemas.microsoft.com/office/drawing/2014/main" id="{5E45813C-3D3F-B852-870A-DEA615D027A4}"/>
              </a:ext>
            </a:extLst>
          </p:cNvPr>
          <p:cNvSpPr/>
          <p:nvPr/>
        </p:nvSpPr>
        <p:spPr>
          <a:xfrm>
            <a:off x="7876477" y="2809101"/>
            <a:ext cx="860611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1A975860-F002-A0C9-5554-CE75E137F2E7}"/>
              </a:ext>
            </a:extLst>
          </p:cNvPr>
          <p:cNvSpPr txBox="1">
            <a:spLocks/>
          </p:cNvSpPr>
          <p:nvPr/>
        </p:nvSpPr>
        <p:spPr>
          <a:xfrm>
            <a:off x="9010972" y="3922265"/>
            <a:ext cx="3178081" cy="278824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>
                <a:schemeClr val="tx2"/>
              </a:buClr>
              <a:buFont typeface="Arial" panose="020B0604020202020204" pitchFamily="34" charset="0"/>
              <a:buNone/>
              <a:defRPr sz="20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000" indent="-1800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40000" indent="-1800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750"/>
              </a:spcAft>
              <a:buClr>
                <a:schemeClr val="tx2"/>
              </a:buClr>
              <a:buFont typeface="System Font Regular"/>
              <a:buChar char="-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800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500"/>
              </a:spcAft>
              <a:buClr>
                <a:schemeClr val="tx1"/>
              </a:buClr>
              <a:buFont typeface="System Font Regular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4000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500"/>
              </a:spcAft>
              <a:buClr>
                <a:schemeClr val="tx1"/>
              </a:buClr>
              <a:buFont typeface="System Font Regular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BE" sz="2400" err="1">
                <a:solidFill>
                  <a:schemeClr val="tx1"/>
                </a:solidFill>
              </a:rPr>
              <a:t>Bigrams</a:t>
            </a:r>
            <a:r>
              <a:rPr lang="nl-BE" sz="2400">
                <a:solidFill>
                  <a:schemeClr val="tx1"/>
                </a:solidFill>
              </a:rPr>
              <a:t>/</a:t>
            </a:r>
            <a:r>
              <a:rPr lang="nl-BE" sz="2400" err="1">
                <a:solidFill>
                  <a:schemeClr val="tx1"/>
                </a:solidFill>
              </a:rPr>
              <a:t>Trigrams</a:t>
            </a:r>
            <a:endParaRPr lang="nl-BE" sz="2400">
              <a:solidFill>
                <a:schemeClr val="tx1"/>
              </a:solidFill>
              <a:ea typeface="Calibri"/>
              <a:cs typeface="Calibri"/>
            </a:endParaRPr>
          </a:p>
          <a:p>
            <a:pPr marL="285750" indent="-285750">
              <a:lnSpc>
                <a:spcPct val="100000"/>
              </a:lnSpc>
              <a:spcAft>
                <a:spcPts val="0"/>
              </a:spcAft>
              <a:buFont typeface="Arial,Sans-Serif" panose="020B0604020202020204" pitchFamily="34" charset="0"/>
              <a:buChar char="•"/>
            </a:pPr>
            <a:r>
              <a:rPr lang="nl-NL" sz="1800" b="0">
                <a:solidFill>
                  <a:schemeClr val="tx1"/>
                </a:solidFill>
                <a:ea typeface="+mn-lt"/>
                <a:cs typeface="+mn-lt"/>
              </a:rPr>
              <a:t>Hogere orde modellen</a:t>
            </a:r>
            <a:endParaRPr lang="en-US" sz="1800" b="0">
              <a:solidFill>
                <a:schemeClr val="tx1"/>
              </a:solidFill>
              <a:ea typeface="+mn-lt"/>
              <a:cs typeface="+mn-lt"/>
            </a:endParaRPr>
          </a:p>
          <a:p>
            <a:pPr marL="285750" indent="-285750">
              <a:lnSpc>
                <a:spcPct val="100000"/>
              </a:lnSpc>
              <a:spcAft>
                <a:spcPts val="0"/>
              </a:spcAft>
              <a:buFont typeface="Arial,Sans-Serif" panose="020B0604020202020204" pitchFamily="34" charset="0"/>
              <a:buChar char="•"/>
            </a:pPr>
            <a:r>
              <a:rPr lang="nl-NL" sz="1800" b="0">
                <a:solidFill>
                  <a:schemeClr val="tx1"/>
                </a:solidFill>
                <a:ea typeface="+mn-lt"/>
                <a:cs typeface="+mn-lt"/>
              </a:rPr>
              <a:t>(Ice), (cream) ≠ (ice, cream)</a:t>
            </a:r>
            <a:endParaRPr lang="en-US" sz="1800" b="0">
              <a:solidFill>
                <a:schemeClr val="tx1"/>
              </a:solidFill>
              <a:ea typeface="+mn-lt"/>
              <a:cs typeface="+mn-lt"/>
            </a:endParaRPr>
          </a:p>
          <a:p>
            <a:pPr marL="285750" indent="-285750">
              <a:lnSpc>
                <a:spcPct val="100000"/>
              </a:lnSpc>
              <a:spcAft>
                <a:spcPts val="0"/>
              </a:spcAft>
              <a:buFont typeface="Arial,Sans-Serif" panose="020B0604020202020204" pitchFamily="34" charset="0"/>
              <a:buChar char="•"/>
            </a:pPr>
            <a:r>
              <a:rPr lang="nl-NL" sz="1800" b="0" err="1">
                <a:solidFill>
                  <a:schemeClr val="tx1"/>
                </a:solidFill>
                <a:ea typeface="+mn-lt"/>
                <a:cs typeface="+mn-lt"/>
              </a:rPr>
              <a:t>Vanilla</a:t>
            </a:r>
            <a:r>
              <a:rPr lang="nl-NL" sz="1800" b="0">
                <a:solidFill>
                  <a:schemeClr val="tx1"/>
                </a:solidFill>
                <a:ea typeface="+mn-lt"/>
                <a:cs typeface="+mn-lt"/>
              </a:rPr>
              <a:t> ice cream</a:t>
            </a:r>
            <a:endParaRPr lang="en-US" sz="1800" b="0">
              <a:solidFill>
                <a:schemeClr val="tx1"/>
              </a:solidFill>
              <a:ea typeface="+mn-lt"/>
              <a:cs typeface="+mn-lt"/>
            </a:endParaRPr>
          </a:p>
          <a:p>
            <a:pPr marL="285750" indent="-285750">
              <a:buChar char="•"/>
            </a:pPr>
            <a:endParaRPr lang="nl-BE" sz="1800" b="0">
              <a:solidFill>
                <a:schemeClr val="tx1"/>
              </a:solidFill>
              <a:ea typeface="Calibri"/>
              <a:cs typeface="Calibri"/>
            </a:endParaRPr>
          </a:p>
          <a:p>
            <a:pPr marL="285750" indent="-285750">
              <a:buChar char="•"/>
            </a:pPr>
            <a:endParaRPr lang="nl-BE" sz="1800" b="0">
              <a:solidFill>
                <a:schemeClr val="tx1"/>
              </a:solidFill>
              <a:ea typeface="Calibri"/>
              <a:cs typeface="Calibri"/>
            </a:endParaRPr>
          </a:p>
        </p:txBody>
      </p:sp>
      <p:sp>
        <p:nvSpPr>
          <p:cNvPr id="8" name="Text Placeholder 11">
            <a:extLst>
              <a:ext uri="{FF2B5EF4-FFF2-40B4-BE49-F238E27FC236}">
                <a16:creationId xmlns:a16="http://schemas.microsoft.com/office/drawing/2014/main" id="{011E4E25-4DE6-825F-EF32-FCEF973A8005}"/>
              </a:ext>
            </a:extLst>
          </p:cNvPr>
          <p:cNvSpPr txBox="1">
            <a:spLocks/>
          </p:cNvSpPr>
          <p:nvPr/>
        </p:nvSpPr>
        <p:spPr>
          <a:xfrm>
            <a:off x="458678" y="1763411"/>
            <a:ext cx="2389187" cy="2649538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>
                <a:schemeClr val="tx2"/>
              </a:buClr>
              <a:buFont typeface="Arial" panose="020B0604020202020204" pitchFamily="34" charset="0"/>
              <a:buNone/>
              <a:defRPr sz="20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000" indent="-1800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40000" indent="-1800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750"/>
              </a:spcAft>
              <a:buClr>
                <a:schemeClr val="tx2"/>
              </a:buClr>
              <a:buFont typeface="System Font Regular"/>
              <a:buChar char="-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800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500"/>
              </a:spcAft>
              <a:buClr>
                <a:schemeClr val="tx1"/>
              </a:buClr>
              <a:buFont typeface="System Font Regular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4000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500"/>
              </a:spcAft>
              <a:buClr>
                <a:schemeClr val="tx1"/>
              </a:buClr>
              <a:buFont typeface="System Font Regular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BE">
              <a:solidFill>
                <a:schemeClr val="tx1"/>
              </a:solidFill>
              <a:cs typeface="Calibri"/>
            </a:endParaRP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B6C6855E-DBA2-C945-2915-16006ED16DF1}"/>
              </a:ext>
            </a:extLst>
          </p:cNvPr>
          <p:cNvSpPr txBox="1">
            <a:spLocks/>
          </p:cNvSpPr>
          <p:nvPr/>
        </p:nvSpPr>
        <p:spPr>
          <a:xfrm>
            <a:off x="458678" y="1636732"/>
            <a:ext cx="8996284" cy="2649538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>
                <a:schemeClr val="tx2"/>
              </a:buClr>
              <a:buFont typeface="Arial" panose="020B0604020202020204" pitchFamily="34" charset="0"/>
              <a:buNone/>
              <a:defRPr sz="20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000" indent="-1800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40000" indent="-1800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750"/>
              </a:spcAft>
              <a:buClr>
                <a:schemeClr val="tx2"/>
              </a:buClr>
              <a:buFont typeface="System Font Regular"/>
              <a:buChar char="-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800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500"/>
              </a:spcAft>
              <a:buClr>
                <a:schemeClr val="tx1"/>
              </a:buClr>
              <a:buFont typeface="System Font Regular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4000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500"/>
              </a:spcAft>
              <a:buClr>
                <a:schemeClr val="tx1"/>
              </a:buClr>
              <a:buFont typeface="System Font Regular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BE" sz="2400">
                <a:solidFill>
                  <a:schemeClr val="tx1"/>
                </a:solidFill>
              </a:rPr>
              <a:t>Standaard implementatie</a:t>
            </a:r>
            <a:endParaRPr lang="nl-NL" sz="2400">
              <a:solidFill>
                <a:schemeClr val="tx1"/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C008F16-A6C7-7899-8668-8EE6A7478652}"/>
              </a:ext>
            </a:extLst>
          </p:cNvPr>
          <p:cNvSpPr txBox="1">
            <a:spLocks/>
          </p:cNvSpPr>
          <p:nvPr/>
        </p:nvSpPr>
        <p:spPr>
          <a:xfrm>
            <a:off x="838200" y="242044"/>
            <a:ext cx="1057702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BE" sz="4000" u="sng" cap="all">
                <a:solidFill>
                  <a:srgbClr val="1E64C8"/>
                </a:solidFill>
                <a:uFill>
                  <a:solidFill>
                    <a:srgbClr val="1E64C8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NLP: preprocessing pipeline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EA0CE69-B2E1-4207-E15C-DFDFCE5C6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E53AB-F85C-4E28-B546-1F5EF74FBA83}" type="slidenum">
              <a:rPr lang="nl-BE" smtClean="0"/>
              <a:t>15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213354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  <p:bldP spid="13" grpId="0" animBg="1"/>
      <p:bldP spid="14" grpId="0" animBg="1"/>
      <p:bldP spid="15" grpId="0" animBg="1"/>
      <p:bldP spid="18" grpId="0" animBg="1"/>
      <p:bldP spid="19" grpId="0" animBg="1"/>
      <p:bldP spid="4" grpId="0"/>
    </p:bldLst>
  </p:timing>
  <p:extLst>
    <p:ext uri="{6950BFC3-D8DA-4A85-94F7-54DA5524770B}">
      <p188:commentRel xmlns:p188="http://schemas.microsoft.com/office/powerpoint/2018/8/main" r:id="rId3"/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al 5">
            <a:extLst>
              <a:ext uri="{FF2B5EF4-FFF2-40B4-BE49-F238E27FC236}">
                <a16:creationId xmlns:a16="http://schemas.microsoft.com/office/drawing/2014/main" id="{E595C4B7-3DA3-1F54-6BC5-08ED1B81863F}"/>
              </a:ext>
            </a:extLst>
          </p:cNvPr>
          <p:cNvSpPr/>
          <p:nvPr/>
        </p:nvSpPr>
        <p:spPr>
          <a:xfrm>
            <a:off x="1681187" y="1879187"/>
            <a:ext cx="1084729" cy="108472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nl-NL" sz="4400" b="1">
                <a:ea typeface="Calibri"/>
                <a:cs typeface="Calibri"/>
              </a:rPr>
              <a:t>5</a:t>
            </a:r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E930C9F4-9823-28B1-95FB-84016062BB07}"/>
              </a:ext>
            </a:extLst>
          </p:cNvPr>
          <p:cNvSpPr txBox="1">
            <a:spLocks/>
          </p:cNvSpPr>
          <p:nvPr/>
        </p:nvSpPr>
        <p:spPr>
          <a:xfrm>
            <a:off x="1078395" y="3363959"/>
            <a:ext cx="3178081" cy="294064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>
                <a:schemeClr val="tx2"/>
              </a:buClr>
              <a:buFont typeface="Arial" panose="020B0604020202020204" pitchFamily="34" charset="0"/>
              <a:buNone/>
              <a:defRPr sz="20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000" indent="-1800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40000" indent="-1800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750"/>
              </a:spcAft>
              <a:buClr>
                <a:schemeClr val="tx2"/>
              </a:buClr>
              <a:buFont typeface="System Font Regular"/>
              <a:buChar char="-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800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500"/>
              </a:spcAft>
              <a:buClr>
                <a:schemeClr val="tx1"/>
              </a:buClr>
              <a:buFont typeface="System Font Regular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4000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500"/>
              </a:spcAft>
              <a:buClr>
                <a:schemeClr val="tx1"/>
              </a:buClr>
              <a:buFont typeface="System Font Regular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BE" sz="2400">
                <a:solidFill>
                  <a:schemeClr val="tx1"/>
                </a:solidFill>
              </a:rPr>
              <a:t>Taalmodel toepassen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b="0">
                <a:solidFill>
                  <a:schemeClr val="tx1"/>
                </a:solidFill>
                <a:ea typeface="Calibri"/>
                <a:cs typeface="Calibri"/>
              </a:rPr>
              <a:t>LDA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b="0">
                <a:solidFill>
                  <a:schemeClr val="tx1"/>
                </a:solidFill>
                <a:ea typeface="Calibri"/>
                <a:cs typeface="Calibri"/>
              </a:rPr>
              <a:t>Doc2Vec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b="0">
                <a:solidFill>
                  <a:schemeClr val="tx1"/>
                </a:solidFill>
                <a:ea typeface="Calibri"/>
                <a:cs typeface="Calibri"/>
              </a:rPr>
              <a:t>BERT (sentiment)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b="0">
                <a:solidFill>
                  <a:schemeClr val="tx1"/>
                </a:solidFill>
                <a:ea typeface="Calibri"/>
                <a:cs typeface="Calibri"/>
              </a:rPr>
              <a:t>…</a:t>
            </a:r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99AD0C86-6B35-8A90-7DF6-1B138AAAEEAF}"/>
              </a:ext>
            </a:extLst>
          </p:cNvPr>
          <p:cNvSpPr txBox="1">
            <a:spLocks/>
          </p:cNvSpPr>
          <p:nvPr/>
        </p:nvSpPr>
        <p:spPr>
          <a:xfrm>
            <a:off x="5467835" y="2104231"/>
            <a:ext cx="4935382" cy="2649538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>
                <a:schemeClr val="tx2"/>
              </a:buClr>
              <a:buFont typeface="Arial" panose="020B0604020202020204" pitchFamily="34" charset="0"/>
              <a:buNone/>
              <a:defRPr sz="20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000" indent="-1800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40000" indent="-1800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750"/>
              </a:spcAft>
              <a:buClr>
                <a:schemeClr val="tx2"/>
              </a:buClr>
              <a:buFont typeface="System Font Regular"/>
              <a:buChar char="-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800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500"/>
              </a:spcAft>
              <a:buClr>
                <a:schemeClr val="tx1"/>
              </a:buClr>
              <a:buFont typeface="System Font Regular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4000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500"/>
              </a:spcAft>
              <a:buClr>
                <a:schemeClr val="tx1"/>
              </a:buClr>
              <a:buFont typeface="System Font Regular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BE" sz="2400">
                <a:solidFill>
                  <a:schemeClr val="tx1"/>
                </a:solidFill>
              </a:rPr>
              <a:t>Onderzoek:</a:t>
            </a:r>
          </a:p>
          <a:p>
            <a:pPr marL="342900" indent="-342900">
              <a:buChar char="•"/>
            </a:pPr>
            <a:r>
              <a:rPr lang="nl-BE" b="0">
                <a:solidFill>
                  <a:schemeClr val="tx1"/>
                </a:solidFill>
                <a:cs typeface="Calibri"/>
              </a:rPr>
              <a:t>Hyperparameters</a:t>
            </a:r>
          </a:p>
          <a:p>
            <a:pPr marL="342900" indent="-342900">
              <a:buChar char="•"/>
            </a:pPr>
            <a:r>
              <a:rPr lang="nl-BE" b="0">
                <a:solidFill>
                  <a:schemeClr val="tx1"/>
                </a:solidFill>
                <a:cs typeface="Calibri"/>
              </a:rPr>
              <a:t>Optimaal taalmodel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b="0">
                <a:solidFill>
                  <a:schemeClr val="tx1"/>
                </a:solidFill>
                <a:cs typeface="Calibri"/>
              </a:rPr>
              <a:t>Consistent neuraal netwerk</a:t>
            </a:r>
          </a:p>
          <a:p>
            <a:pPr marL="342900" indent="-342900">
              <a:buChar char="•"/>
            </a:pPr>
            <a:r>
              <a:rPr lang="nl-BE" b="0">
                <a:solidFill>
                  <a:schemeClr val="tx1"/>
                </a:solidFill>
                <a:cs typeface="Calibri"/>
              </a:rPr>
              <a:t>Combinatie taalmodellen</a:t>
            </a:r>
          </a:p>
          <a:p>
            <a:pPr marL="342900" indent="-342900">
              <a:buChar char="•"/>
            </a:pPr>
            <a:r>
              <a:rPr lang="nl-BE" b="0">
                <a:solidFill>
                  <a:schemeClr val="tx1"/>
                </a:solidFill>
                <a:cs typeface="Calibri"/>
              </a:rPr>
              <a:t>Evaluatie via MLP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A52F008-8000-FDE3-FD81-76FABEE60AED}"/>
              </a:ext>
            </a:extLst>
          </p:cNvPr>
          <p:cNvSpPr txBox="1">
            <a:spLocks/>
          </p:cNvSpPr>
          <p:nvPr/>
        </p:nvSpPr>
        <p:spPr>
          <a:xfrm>
            <a:off x="838200" y="242044"/>
            <a:ext cx="1057702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BE" sz="4000" u="sng" cap="all">
                <a:solidFill>
                  <a:srgbClr val="1E64C8"/>
                </a:solidFill>
                <a:uFill>
                  <a:solidFill>
                    <a:srgbClr val="1E64C8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NLP: Omzetten naar features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B32A7C0-3A21-A7EB-F351-F66DDFE53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E53AB-F85C-4E28-B546-1F5EF74FBA83}" type="slidenum">
              <a:rPr lang="nl-BE" smtClean="0"/>
              <a:t>16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95637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  <p:extLst>
    <p:ext uri="{6950BFC3-D8DA-4A85-94F7-54DA5524770B}">
      <p188:commentRel xmlns:p188="http://schemas.microsoft.com/office/powerpoint/2018/8/main" r:id="rId3"/>
    </p:ext>
  </p:extLs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: afgeronde hoeken 5">
            <a:extLst>
              <a:ext uri="{FF2B5EF4-FFF2-40B4-BE49-F238E27FC236}">
                <a16:creationId xmlns:a16="http://schemas.microsoft.com/office/drawing/2014/main" id="{62577030-0177-B89A-FD2A-F0C8A4D6B5E8}"/>
              </a:ext>
            </a:extLst>
          </p:cNvPr>
          <p:cNvSpPr/>
          <p:nvPr/>
        </p:nvSpPr>
        <p:spPr>
          <a:xfrm>
            <a:off x="3294529" y="2159619"/>
            <a:ext cx="2465294" cy="7530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>
                <a:cs typeface="Calibri"/>
              </a:rPr>
              <a:t>Total word </a:t>
            </a:r>
            <a:r>
              <a:rPr lang="nl-NL" err="1">
                <a:cs typeface="Calibri"/>
              </a:rPr>
              <a:t>count</a:t>
            </a:r>
            <a:endParaRPr lang="nl-NL"/>
          </a:p>
        </p:txBody>
      </p:sp>
      <p:sp>
        <p:nvSpPr>
          <p:cNvPr id="8" name="Pijl: rechts 7">
            <a:extLst>
              <a:ext uri="{FF2B5EF4-FFF2-40B4-BE49-F238E27FC236}">
                <a16:creationId xmlns:a16="http://schemas.microsoft.com/office/drawing/2014/main" id="{83050239-8125-20DA-C8E3-656EF74DE147}"/>
              </a:ext>
            </a:extLst>
          </p:cNvPr>
          <p:cNvSpPr/>
          <p:nvPr/>
        </p:nvSpPr>
        <p:spPr>
          <a:xfrm rot="5400000">
            <a:off x="4096870" y="3245154"/>
            <a:ext cx="860611" cy="4800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" name="Rechthoek: afgeronde hoeken 2">
            <a:extLst>
              <a:ext uri="{FF2B5EF4-FFF2-40B4-BE49-F238E27FC236}">
                <a16:creationId xmlns:a16="http://schemas.microsoft.com/office/drawing/2014/main" id="{34F44462-CE1E-8EAE-5F51-1A56338A5924}"/>
              </a:ext>
            </a:extLst>
          </p:cNvPr>
          <p:cNvSpPr/>
          <p:nvPr/>
        </p:nvSpPr>
        <p:spPr>
          <a:xfrm>
            <a:off x="3294529" y="4083204"/>
            <a:ext cx="2465294" cy="7530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nl-NL">
                <a:cs typeface="Calibri"/>
              </a:rPr>
              <a:t>LDA Model</a:t>
            </a:r>
            <a:endParaRPr lang="nl-NL"/>
          </a:p>
        </p:txBody>
      </p:sp>
      <p:sp>
        <p:nvSpPr>
          <p:cNvPr id="5" name="Rechthoek: afgeronde hoeken 4">
            <a:extLst>
              <a:ext uri="{FF2B5EF4-FFF2-40B4-BE49-F238E27FC236}">
                <a16:creationId xmlns:a16="http://schemas.microsoft.com/office/drawing/2014/main" id="{B894C6D1-ED6D-39A9-2B5E-0E52C3AB9B37}"/>
              </a:ext>
            </a:extLst>
          </p:cNvPr>
          <p:cNvSpPr/>
          <p:nvPr/>
        </p:nvSpPr>
        <p:spPr>
          <a:xfrm>
            <a:off x="1343065" y="4083204"/>
            <a:ext cx="1340880" cy="7530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nl-NL">
                <a:cs typeface="Calibri"/>
              </a:rPr>
              <a:t>word </a:t>
            </a:r>
            <a:r>
              <a:rPr lang="nl-NL" err="1">
                <a:cs typeface="Calibri"/>
              </a:rPr>
              <a:t>count</a:t>
            </a:r>
            <a:endParaRPr lang="nl-NL"/>
          </a:p>
        </p:txBody>
      </p:sp>
      <p:sp>
        <p:nvSpPr>
          <p:cNvPr id="7" name="Pijl: rechts 6">
            <a:extLst>
              <a:ext uri="{FF2B5EF4-FFF2-40B4-BE49-F238E27FC236}">
                <a16:creationId xmlns:a16="http://schemas.microsoft.com/office/drawing/2014/main" id="{87E65012-5BB0-593B-08BD-84C6AA26075A}"/>
              </a:ext>
            </a:extLst>
          </p:cNvPr>
          <p:cNvSpPr/>
          <p:nvPr/>
        </p:nvSpPr>
        <p:spPr>
          <a:xfrm>
            <a:off x="2765173" y="4338151"/>
            <a:ext cx="461026" cy="24991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Pijl: rechts 8">
            <a:extLst>
              <a:ext uri="{FF2B5EF4-FFF2-40B4-BE49-F238E27FC236}">
                <a16:creationId xmlns:a16="http://schemas.microsoft.com/office/drawing/2014/main" id="{FC736779-4AD8-85FF-20D7-DD7B3C051C0B}"/>
              </a:ext>
            </a:extLst>
          </p:cNvPr>
          <p:cNvSpPr/>
          <p:nvPr/>
        </p:nvSpPr>
        <p:spPr>
          <a:xfrm>
            <a:off x="5887514" y="4338151"/>
            <a:ext cx="461026" cy="24991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0" name="Rechthoek: afgeronde hoeken 9">
            <a:extLst>
              <a:ext uri="{FF2B5EF4-FFF2-40B4-BE49-F238E27FC236}">
                <a16:creationId xmlns:a16="http://schemas.microsoft.com/office/drawing/2014/main" id="{171CFDB5-4577-A579-BF86-2F70265AE0AF}"/>
              </a:ext>
            </a:extLst>
          </p:cNvPr>
          <p:cNvSpPr/>
          <p:nvPr/>
        </p:nvSpPr>
        <p:spPr>
          <a:xfrm>
            <a:off x="6472626" y="4083204"/>
            <a:ext cx="1443099" cy="7530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nl-NL">
                <a:cs typeface="Calibri"/>
              </a:rPr>
              <a:t>Feature Vector</a:t>
            </a:r>
            <a:endParaRPr lang="nl-NL"/>
          </a:p>
        </p:txBody>
      </p:sp>
      <p:sp>
        <p:nvSpPr>
          <p:cNvPr id="11" name="Tekstvak 10">
            <a:extLst>
              <a:ext uri="{FF2B5EF4-FFF2-40B4-BE49-F238E27FC236}">
                <a16:creationId xmlns:a16="http://schemas.microsoft.com/office/drawing/2014/main" id="{BA42C98F-6E67-78F9-829E-BA23EA4A3BCB}"/>
              </a:ext>
            </a:extLst>
          </p:cNvPr>
          <p:cNvSpPr txBox="1"/>
          <p:nvPr/>
        </p:nvSpPr>
        <p:spPr>
          <a:xfrm>
            <a:off x="7194175" y="2040575"/>
            <a:ext cx="4471639" cy="16312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buChar char="•"/>
            </a:pPr>
            <a:r>
              <a:rPr lang="nl-BE" sz="2000"/>
              <a:t> Algoritme voor topic </a:t>
            </a:r>
            <a:r>
              <a:rPr lang="nl-BE" sz="2000" err="1"/>
              <a:t>modelling</a:t>
            </a:r>
            <a:endParaRPr lang="nl-NL" sz="2000"/>
          </a:p>
          <a:p>
            <a:pPr>
              <a:buChar char="•"/>
            </a:pPr>
            <a:endParaRPr lang="nl-BE" sz="2000">
              <a:ea typeface="+mn-lt"/>
              <a:cs typeface="+mn-lt"/>
            </a:endParaRPr>
          </a:p>
          <a:p>
            <a:pPr>
              <a:buChar char="•"/>
            </a:pPr>
            <a:r>
              <a:rPr lang="nl-BE" sz="2000">
                <a:ea typeface="+mn-lt"/>
                <a:cs typeface="+mn-lt"/>
              </a:rPr>
              <a:t> Feature vector per review</a:t>
            </a:r>
          </a:p>
          <a:p>
            <a:pPr>
              <a:buChar char="•"/>
            </a:pPr>
            <a:endParaRPr lang="nl-BE" sz="2000">
              <a:cs typeface="Calibri" panose="020F0502020204030204"/>
            </a:endParaRPr>
          </a:p>
          <a:p>
            <a:pPr>
              <a:buChar char="•"/>
            </a:pPr>
            <a:r>
              <a:rPr lang="nl-BE" sz="2000">
                <a:cs typeface="Calibri" panose="020F0502020204030204"/>
              </a:rPr>
              <a:t> Onderzoek: Aantal topics + Clustering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D91389F-ED99-75D6-DB71-0780FD52B6A9}"/>
              </a:ext>
            </a:extLst>
          </p:cNvPr>
          <p:cNvSpPr txBox="1">
            <a:spLocks/>
          </p:cNvSpPr>
          <p:nvPr/>
        </p:nvSpPr>
        <p:spPr>
          <a:xfrm>
            <a:off x="838200" y="242044"/>
            <a:ext cx="1057702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BE" sz="4000" u="sng" cap="all">
                <a:solidFill>
                  <a:srgbClr val="1E64C8"/>
                </a:solidFill>
                <a:uFill>
                  <a:solidFill>
                    <a:srgbClr val="1E64C8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Latent Dirichlet </a:t>
            </a:r>
            <a:r>
              <a:rPr lang="nl-BE" sz="4000" u="sng" cap="all" err="1">
                <a:solidFill>
                  <a:srgbClr val="1E64C8"/>
                </a:solidFill>
                <a:uFill>
                  <a:solidFill>
                    <a:srgbClr val="1E64C8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Allocation</a:t>
            </a:r>
            <a:r>
              <a:rPr lang="nl-BE" sz="4000" u="sng" cap="all">
                <a:solidFill>
                  <a:srgbClr val="1E64C8"/>
                </a:solidFill>
                <a:uFill>
                  <a:solidFill>
                    <a:srgbClr val="1E64C8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 (LDA)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3017B4F-B50F-7127-74C2-3ECC0B384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E53AB-F85C-4E28-B546-1F5EF74FBA83}" type="slidenum">
              <a:rPr lang="nl-BE" smtClean="0"/>
              <a:t>17</a:t>
            </a:fld>
            <a:endParaRPr lang="nl-BE"/>
          </a:p>
        </p:txBody>
      </p:sp>
      <p:sp>
        <p:nvSpPr>
          <p:cNvPr id="12" name="TextBox 5">
            <a:extLst>
              <a:ext uri="{FF2B5EF4-FFF2-40B4-BE49-F238E27FC236}">
                <a16:creationId xmlns:a16="http://schemas.microsoft.com/office/drawing/2014/main" id="{F1C7D2C4-7D07-3495-DA7C-64EC2D9CB3FC}"/>
              </a:ext>
            </a:extLst>
          </p:cNvPr>
          <p:cNvSpPr txBox="1"/>
          <p:nvPr/>
        </p:nvSpPr>
        <p:spPr>
          <a:xfrm>
            <a:off x="608743" y="6356350"/>
            <a:ext cx="442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/>
              <a:t>[5]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8817223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020277-87AE-4652-F916-1B9CE3B5D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BE" sz="4400" u="sng" cap="all">
                <a:solidFill>
                  <a:srgbClr val="1E64C8"/>
                </a:solidFill>
                <a:uFill>
                  <a:solidFill>
                    <a:srgbClr val="1E64C8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Latent Dirichlet </a:t>
            </a:r>
            <a:r>
              <a:rPr lang="nl-BE" sz="4400" u="sng" cap="all" err="1">
                <a:solidFill>
                  <a:srgbClr val="1E64C8"/>
                </a:solidFill>
                <a:uFill>
                  <a:solidFill>
                    <a:srgbClr val="1E64C8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Allocation</a:t>
            </a:r>
            <a:r>
              <a:rPr lang="nl-BE" sz="4400" u="sng" cap="all">
                <a:solidFill>
                  <a:srgbClr val="1E64C8"/>
                </a:solidFill>
                <a:uFill>
                  <a:solidFill>
                    <a:srgbClr val="1E64C8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 (LDA)</a:t>
            </a:r>
            <a:br>
              <a:rPr lang="nl-BE" sz="4400" u="sng" cap="all">
                <a:solidFill>
                  <a:srgbClr val="1E64C8"/>
                </a:solidFill>
                <a:uFill>
                  <a:solidFill>
                    <a:srgbClr val="1E64C8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nl-BE"/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625EF83B-EBFC-67BE-C02D-1FB51B7D32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1073" y="1027905"/>
            <a:ext cx="5269311" cy="5429733"/>
          </a:xfrm>
        </p:spPr>
      </p:pic>
      <p:sp>
        <p:nvSpPr>
          <p:cNvPr id="6" name="Pijl: rechts 5">
            <a:extLst>
              <a:ext uri="{FF2B5EF4-FFF2-40B4-BE49-F238E27FC236}">
                <a16:creationId xmlns:a16="http://schemas.microsoft.com/office/drawing/2014/main" id="{15F14071-65EA-95E0-1A8F-90385098CF41}"/>
              </a:ext>
            </a:extLst>
          </p:cNvPr>
          <p:cNvSpPr/>
          <p:nvPr/>
        </p:nvSpPr>
        <p:spPr>
          <a:xfrm rot="10800000">
            <a:off x="5637319" y="2132411"/>
            <a:ext cx="781235" cy="27520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D760471E-B03B-F705-3A1B-C6AFD73CC88B}"/>
              </a:ext>
            </a:extLst>
          </p:cNvPr>
          <p:cNvSpPr txBox="1"/>
          <p:nvPr/>
        </p:nvSpPr>
        <p:spPr>
          <a:xfrm>
            <a:off x="6675681" y="1532245"/>
            <a:ext cx="317589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000"/>
              <a:t>Verschillende mogelijkheden</a:t>
            </a:r>
          </a:p>
          <a:p>
            <a:endParaRPr lang="nl-BE" sz="2000"/>
          </a:p>
          <a:p>
            <a:r>
              <a:rPr lang="en-US" sz="2000"/>
              <a:t>“</a:t>
            </a:r>
            <a:r>
              <a:rPr lang="en-US" sz="2000" i="1"/>
              <a:t>A </a:t>
            </a:r>
            <a:r>
              <a:rPr lang="en-US" sz="2000" i="1" err="1"/>
              <a:t>Biterm</a:t>
            </a:r>
            <a:r>
              <a:rPr lang="en-US" sz="2000" i="1"/>
              <a:t> Topic Model for Short Texts</a:t>
            </a:r>
            <a:r>
              <a:rPr lang="en-US" sz="2000"/>
              <a:t>”</a:t>
            </a:r>
            <a:endParaRPr lang="nl-BE" sz="200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2788F00-5150-2914-9124-1DF51CAE1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E53AB-F85C-4E28-B546-1F5EF74FBA83}" type="slidenum">
              <a:rPr lang="nl-BE" smtClean="0"/>
              <a:t>18</a:t>
            </a:fld>
            <a:endParaRPr lang="nl-BE"/>
          </a:p>
        </p:txBody>
      </p:sp>
      <p:sp>
        <p:nvSpPr>
          <p:cNvPr id="8" name="TextBox 5">
            <a:extLst>
              <a:ext uri="{FF2B5EF4-FFF2-40B4-BE49-F238E27FC236}">
                <a16:creationId xmlns:a16="http://schemas.microsoft.com/office/drawing/2014/main" id="{F9BCDE36-8DC7-2983-B53F-50FC61375067}"/>
              </a:ext>
            </a:extLst>
          </p:cNvPr>
          <p:cNvSpPr txBox="1"/>
          <p:nvPr/>
        </p:nvSpPr>
        <p:spPr>
          <a:xfrm>
            <a:off x="608743" y="6356350"/>
            <a:ext cx="442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/>
              <a:t>[7]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01968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al 7">
            <a:extLst>
              <a:ext uri="{FF2B5EF4-FFF2-40B4-BE49-F238E27FC236}">
                <a16:creationId xmlns:a16="http://schemas.microsoft.com/office/drawing/2014/main" id="{ABDA4565-9960-131A-F798-84D6F8291EFD}"/>
              </a:ext>
            </a:extLst>
          </p:cNvPr>
          <p:cNvSpPr/>
          <p:nvPr/>
        </p:nvSpPr>
        <p:spPr>
          <a:xfrm>
            <a:off x="933913" y="2834964"/>
            <a:ext cx="455341" cy="4553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Ovaal 8">
            <a:extLst>
              <a:ext uri="{FF2B5EF4-FFF2-40B4-BE49-F238E27FC236}">
                <a16:creationId xmlns:a16="http://schemas.microsoft.com/office/drawing/2014/main" id="{A887AF2E-2E05-DF3F-2A31-B0FD83B9E607}"/>
              </a:ext>
            </a:extLst>
          </p:cNvPr>
          <p:cNvSpPr/>
          <p:nvPr/>
        </p:nvSpPr>
        <p:spPr>
          <a:xfrm>
            <a:off x="933912" y="3488910"/>
            <a:ext cx="455341" cy="4553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0" name="Ovaal 9">
            <a:extLst>
              <a:ext uri="{FF2B5EF4-FFF2-40B4-BE49-F238E27FC236}">
                <a16:creationId xmlns:a16="http://schemas.microsoft.com/office/drawing/2014/main" id="{A536A8B7-427C-518F-5984-826844202A74}"/>
              </a:ext>
            </a:extLst>
          </p:cNvPr>
          <p:cNvSpPr/>
          <p:nvPr/>
        </p:nvSpPr>
        <p:spPr>
          <a:xfrm>
            <a:off x="923920" y="4321569"/>
            <a:ext cx="455341" cy="4553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1" name="Ovaal 10">
            <a:extLst>
              <a:ext uri="{FF2B5EF4-FFF2-40B4-BE49-F238E27FC236}">
                <a16:creationId xmlns:a16="http://schemas.microsoft.com/office/drawing/2014/main" id="{B005A690-E243-7424-13F3-FCD5FB86CED1}"/>
              </a:ext>
            </a:extLst>
          </p:cNvPr>
          <p:cNvSpPr/>
          <p:nvPr/>
        </p:nvSpPr>
        <p:spPr>
          <a:xfrm>
            <a:off x="923919" y="4969637"/>
            <a:ext cx="455341" cy="4553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" name="Tekstvak 2">
            <a:extLst>
              <a:ext uri="{FF2B5EF4-FFF2-40B4-BE49-F238E27FC236}">
                <a16:creationId xmlns:a16="http://schemas.microsoft.com/office/drawing/2014/main" id="{8C28102B-2C9B-0B8A-8405-B4664F8A120D}"/>
              </a:ext>
            </a:extLst>
          </p:cNvPr>
          <p:cNvSpPr txBox="1"/>
          <p:nvPr/>
        </p:nvSpPr>
        <p:spPr>
          <a:xfrm>
            <a:off x="170983" y="2877968"/>
            <a:ext cx="99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/>
              <a:t>w(t-2)</a:t>
            </a:r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2B6CE6D4-3826-87CE-449B-4236BBB9F53A}"/>
              </a:ext>
            </a:extLst>
          </p:cNvPr>
          <p:cNvSpPr txBox="1"/>
          <p:nvPr/>
        </p:nvSpPr>
        <p:spPr>
          <a:xfrm>
            <a:off x="170983" y="3516460"/>
            <a:ext cx="99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/>
              <a:t>w(t-1)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16C36EA4-FAD8-90E9-E707-4DF874419166}"/>
              </a:ext>
            </a:extLst>
          </p:cNvPr>
          <p:cNvSpPr txBox="1"/>
          <p:nvPr/>
        </p:nvSpPr>
        <p:spPr>
          <a:xfrm>
            <a:off x="170983" y="4355308"/>
            <a:ext cx="99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/>
              <a:t>w(t+1)</a:t>
            </a:r>
          </a:p>
        </p:txBody>
      </p:sp>
      <p:sp>
        <p:nvSpPr>
          <p:cNvPr id="12" name="Tekstvak 11">
            <a:extLst>
              <a:ext uri="{FF2B5EF4-FFF2-40B4-BE49-F238E27FC236}">
                <a16:creationId xmlns:a16="http://schemas.microsoft.com/office/drawing/2014/main" id="{61260DCB-4440-5496-E51D-6D89C6FE466B}"/>
              </a:ext>
            </a:extLst>
          </p:cNvPr>
          <p:cNvSpPr txBox="1"/>
          <p:nvPr/>
        </p:nvSpPr>
        <p:spPr>
          <a:xfrm>
            <a:off x="170983" y="4993612"/>
            <a:ext cx="99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/>
              <a:t>w(t+2)</a:t>
            </a:r>
          </a:p>
        </p:txBody>
      </p:sp>
      <p:sp>
        <p:nvSpPr>
          <p:cNvPr id="13" name="Tekstvak 12">
            <a:extLst>
              <a:ext uri="{FF2B5EF4-FFF2-40B4-BE49-F238E27FC236}">
                <a16:creationId xmlns:a16="http://schemas.microsoft.com/office/drawing/2014/main" id="{77AE071E-A81E-AB1D-1EA0-287F508DCED7}"/>
              </a:ext>
            </a:extLst>
          </p:cNvPr>
          <p:cNvSpPr txBox="1"/>
          <p:nvPr/>
        </p:nvSpPr>
        <p:spPr>
          <a:xfrm>
            <a:off x="1057274" y="5791200"/>
            <a:ext cx="35038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600" i="0">
                <a:solidFill>
                  <a:srgbClr val="202124"/>
                </a:solidFill>
                <a:effectLst/>
              </a:rPr>
              <a:t>CBOW (</a:t>
            </a:r>
            <a:r>
              <a:rPr lang="nl-BE" sz="1600" i="0" err="1">
                <a:solidFill>
                  <a:srgbClr val="202124"/>
                </a:solidFill>
                <a:effectLst/>
              </a:rPr>
              <a:t>Continuous</a:t>
            </a:r>
            <a:r>
              <a:rPr lang="nl-BE" sz="1600" i="0">
                <a:solidFill>
                  <a:srgbClr val="202124"/>
                </a:solidFill>
                <a:effectLst/>
              </a:rPr>
              <a:t> Bag of </a:t>
            </a:r>
            <a:r>
              <a:rPr lang="nl-BE" sz="1600" i="0" err="1">
                <a:solidFill>
                  <a:srgbClr val="202124"/>
                </a:solidFill>
                <a:effectLst/>
              </a:rPr>
              <a:t>Words</a:t>
            </a:r>
            <a:r>
              <a:rPr lang="nl-BE" sz="1600" i="0">
                <a:solidFill>
                  <a:srgbClr val="202124"/>
                </a:solidFill>
                <a:effectLst/>
              </a:rPr>
              <a:t>)</a:t>
            </a:r>
            <a:endParaRPr lang="nl-BE" sz="1600"/>
          </a:p>
        </p:txBody>
      </p:sp>
      <p:sp>
        <p:nvSpPr>
          <p:cNvPr id="14" name="Tekstvak 13">
            <a:extLst>
              <a:ext uri="{FF2B5EF4-FFF2-40B4-BE49-F238E27FC236}">
                <a16:creationId xmlns:a16="http://schemas.microsoft.com/office/drawing/2014/main" id="{546A4785-4C91-F31D-C92E-5035569AA4B0}"/>
              </a:ext>
            </a:extLst>
          </p:cNvPr>
          <p:cNvSpPr txBox="1"/>
          <p:nvPr/>
        </p:nvSpPr>
        <p:spPr>
          <a:xfrm>
            <a:off x="838200" y="2217930"/>
            <a:ext cx="8191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000"/>
              <a:t>Input</a:t>
            </a: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4BE6EA1D-B52B-4709-D2F7-E8893A966B3B}"/>
              </a:ext>
            </a:extLst>
          </p:cNvPr>
          <p:cNvSpPr txBox="1"/>
          <p:nvPr/>
        </p:nvSpPr>
        <p:spPr>
          <a:xfrm>
            <a:off x="2017420" y="2222913"/>
            <a:ext cx="12182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000"/>
              <a:t>Projectie</a:t>
            </a:r>
          </a:p>
          <a:p>
            <a:r>
              <a:rPr lang="nl-BE" sz="2000"/>
              <a:t> </a:t>
            </a:r>
          </a:p>
        </p:txBody>
      </p:sp>
      <p:sp>
        <p:nvSpPr>
          <p:cNvPr id="16" name="Tekstvak 15">
            <a:extLst>
              <a:ext uri="{FF2B5EF4-FFF2-40B4-BE49-F238E27FC236}">
                <a16:creationId xmlns:a16="http://schemas.microsoft.com/office/drawing/2014/main" id="{CB1E1A4A-7047-D356-63C7-70E295C77441}"/>
              </a:ext>
            </a:extLst>
          </p:cNvPr>
          <p:cNvSpPr txBox="1"/>
          <p:nvPr/>
        </p:nvSpPr>
        <p:spPr>
          <a:xfrm>
            <a:off x="3395661" y="2207349"/>
            <a:ext cx="10858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000"/>
              <a:t>Output</a:t>
            </a:r>
          </a:p>
        </p:txBody>
      </p:sp>
      <p:sp>
        <p:nvSpPr>
          <p:cNvPr id="17" name="Ovaal 16">
            <a:extLst>
              <a:ext uri="{FF2B5EF4-FFF2-40B4-BE49-F238E27FC236}">
                <a16:creationId xmlns:a16="http://schemas.microsoft.com/office/drawing/2014/main" id="{DF6FD2EC-30EF-E98F-A76A-FBB57CF2B40B}"/>
              </a:ext>
            </a:extLst>
          </p:cNvPr>
          <p:cNvSpPr/>
          <p:nvPr/>
        </p:nvSpPr>
        <p:spPr>
          <a:xfrm>
            <a:off x="2311078" y="3788628"/>
            <a:ext cx="504000" cy="504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8" name="Ovaal 17">
            <a:extLst>
              <a:ext uri="{FF2B5EF4-FFF2-40B4-BE49-F238E27FC236}">
                <a16:creationId xmlns:a16="http://schemas.microsoft.com/office/drawing/2014/main" id="{AD6D27CE-B97E-8580-5E71-B8D8C0F1F472}"/>
              </a:ext>
            </a:extLst>
          </p:cNvPr>
          <p:cNvSpPr/>
          <p:nvPr/>
        </p:nvSpPr>
        <p:spPr>
          <a:xfrm>
            <a:off x="3571296" y="3808147"/>
            <a:ext cx="455341" cy="4553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20" name="Rechte verbindingslijn met pijl 19">
            <a:extLst>
              <a:ext uri="{FF2B5EF4-FFF2-40B4-BE49-F238E27FC236}">
                <a16:creationId xmlns:a16="http://schemas.microsoft.com/office/drawing/2014/main" id="{374DA762-4FB2-FCF6-416A-2531E6EBB455}"/>
              </a:ext>
            </a:extLst>
          </p:cNvPr>
          <p:cNvCxnSpPr>
            <a:cxnSpLocks/>
            <a:stCxn id="8" idx="6"/>
            <a:endCxn id="17" idx="2"/>
          </p:cNvCxnSpPr>
          <p:nvPr/>
        </p:nvCxnSpPr>
        <p:spPr>
          <a:xfrm>
            <a:off x="1389254" y="3062635"/>
            <a:ext cx="921824" cy="977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Rechte verbindingslijn met pijl 20">
            <a:extLst>
              <a:ext uri="{FF2B5EF4-FFF2-40B4-BE49-F238E27FC236}">
                <a16:creationId xmlns:a16="http://schemas.microsoft.com/office/drawing/2014/main" id="{57AD50C8-671A-9182-FB47-E72975360FAF}"/>
              </a:ext>
            </a:extLst>
          </p:cNvPr>
          <p:cNvCxnSpPr>
            <a:cxnSpLocks/>
            <a:stCxn id="9" idx="6"/>
            <a:endCxn id="17" idx="2"/>
          </p:cNvCxnSpPr>
          <p:nvPr/>
        </p:nvCxnSpPr>
        <p:spPr>
          <a:xfrm>
            <a:off x="1389253" y="3716581"/>
            <a:ext cx="921825" cy="3240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Rechte verbindingslijn met pijl 23">
            <a:extLst>
              <a:ext uri="{FF2B5EF4-FFF2-40B4-BE49-F238E27FC236}">
                <a16:creationId xmlns:a16="http://schemas.microsoft.com/office/drawing/2014/main" id="{2B1A6FFA-7AB5-5137-E653-89ADA58C1C40}"/>
              </a:ext>
            </a:extLst>
          </p:cNvPr>
          <p:cNvCxnSpPr>
            <a:cxnSpLocks/>
            <a:stCxn id="10" idx="6"/>
            <a:endCxn id="17" idx="2"/>
          </p:cNvCxnSpPr>
          <p:nvPr/>
        </p:nvCxnSpPr>
        <p:spPr>
          <a:xfrm flipV="1">
            <a:off x="1379261" y="4040628"/>
            <a:ext cx="931817" cy="5086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Rechte verbindingslijn met pijl 26">
            <a:extLst>
              <a:ext uri="{FF2B5EF4-FFF2-40B4-BE49-F238E27FC236}">
                <a16:creationId xmlns:a16="http://schemas.microsoft.com/office/drawing/2014/main" id="{B1615EBE-B6A2-194B-0D2B-9CAEE3E365B5}"/>
              </a:ext>
            </a:extLst>
          </p:cNvPr>
          <p:cNvCxnSpPr>
            <a:cxnSpLocks/>
            <a:stCxn id="11" idx="6"/>
            <a:endCxn id="17" idx="2"/>
          </p:cNvCxnSpPr>
          <p:nvPr/>
        </p:nvCxnSpPr>
        <p:spPr>
          <a:xfrm flipV="1">
            <a:off x="1379260" y="4040628"/>
            <a:ext cx="931818" cy="11566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Rechte verbindingslijn met pijl 29">
            <a:extLst>
              <a:ext uri="{FF2B5EF4-FFF2-40B4-BE49-F238E27FC236}">
                <a16:creationId xmlns:a16="http://schemas.microsoft.com/office/drawing/2014/main" id="{879B1705-980D-87EA-C9E8-54BE98DDF19A}"/>
              </a:ext>
            </a:extLst>
          </p:cNvPr>
          <p:cNvCxnSpPr>
            <a:cxnSpLocks/>
            <a:stCxn id="17" idx="6"/>
            <a:endCxn id="18" idx="2"/>
          </p:cNvCxnSpPr>
          <p:nvPr/>
        </p:nvCxnSpPr>
        <p:spPr>
          <a:xfrm flipV="1">
            <a:off x="2815078" y="4035818"/>
            <a:ext cx="756218" cy="48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kstvak 32">
            <a:extLst>
              <a:ext uri="{FF2B5EF4-FFF2-40B4-BE49-F238E27FC236}">
                <a16:creationId xmlns:a16="http://schemas.microsoft.com/office/drawing/2014/main" id="{C5C56C25-2113-296C-018C-F6173B91A8FF}"/>
              </a:ext>
            </a:extLst>
          </p:cNvPr>
          <p:cNvSpPr txBox="1"/>
          <p:nvPr/>
        </p:nvSpPr>
        <p:spPr>
          <a:xfrm>
            <a:off x="4092733" y="3859704"/>
            <a:ext cx="99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/>
              <a:t>w(t)</a:t>
            </a:r>
          </a:p>
        </p:txBody>
      </p:sp>
      <p:sp>
        <p:nvSpPr>
          <p:cNvPr id="44" name="Ovaal 43">
            <a:extLst>
              <a:ext uri="{FF2B5EF4-FFF2-40B4-BE49-F238E27FC236}">
                <a16:creationId xmlns:a16="http://schemas.microsoft.com/office/drawing/2014/main" id="{B593FAA6-64DA-1CBC-D50A-5FAA58FA80F0}"/>
              </a:ext>
            </a:extLst>
          </p:cNvPr>
          <p:cNvSpPr/>
          <p:nvPr/>
        </p:nvSpPr>
        <p:spPr>
          <a:xfrm>
            <a:off x="9876958" y="2951613"/>
            <a:ext cx="455341" cy="4553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5" name="Ovaal 44">
            <a:extLst>
              <a:ext uri="{FF2B5EF4-FFF2-40B4-BE49-F238E27FC236}">
                <a16:creationId xmlns:a16="http://schemas.microsoft.com/office/drawing/2014/main" id="{86E8195A-CFC8-4DDF-7E02-89FB8E115ADE}"/>
              </a:ext>
            </a:extLst>
          </p:cNvPr>
          <p:cNvSpPr/>
          <p:nvPr/>
        </p:nvSpPr>
        <p:spPr>
          <a:xfrm>
            <a:off x="9876957" y="3605559"/>
            <a:ext cx="455341" cy="4553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6" name="Ovaal 45">
            <a:extLst>
              <a:ext uri="{FF2B5EF4-FFF2-40B4-BE49-F238E27FC236}">
                <a16:creationId xmlns:a16="http://schemas.microsoft.com/office/drawing/2014/main" id="{E1245A0C-B17F-9018-1ABA-27219640C579}"/>
              </a:ext>
            </a:extLst>
          </p:cNvPr>
          <p:cNvSpPr/>
          <p:nvPr/>
        </p:nvSpPr>
        <p:spPr>
          <a:xfrm>
            <a:off x="9866965" y="4438218"/>
            <a:ext cx="455341" cy="4553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7" name="Ovaal 46">
            <a:extLst>
              <a:ext uri="{FF2B5EF4-FFF2-40B4-BE49-F238E27FC236}">
                <a16:creationId xmlns:a16="http://schemas.microsoft.com/office/drawing/2014/main" id="{3C50716A-38A0-6A94-5500-F4435B2FFE44}"/>
              </a:ext>
            </a:extLst>
          </p:cNvPr>
          <p:cNvSpPr/>
          <p:nvPr/>
        </p:nvSpPr>
        <p:spPr>
          <a:xfrm>
            <a:off x="9866964" y="5086286"/>
            <a:ext cx="455341" cy="4553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8" name="Tekstvak 47">
            <a:extLst>
              <a:ext uri="{FF2B5EF4-FFF2-40B4-BE49-F238E27FC236}">
                <a16:creationId xmlns:a16="http://schemas.microsoft.com/office/drawing/2014/main" id="{965E005D-C659-5357-3718-54C7E5FC5EDF}"/>
              </a:ext>
            </a:extLst>
          </p:cNvPr>
          <p:cNvSpPr txBox="1"/>
          <p:nvPr/>
        </p:nvSpPr>
        <p:spPr>
          <a:xfrm>
            <a:off x="10418953" y="2994617"/>
            <a:ext cx="99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/>
              <a:t>w(t-2)</a:t>
            </a:r>
          </a:p>
        </p:txBody>
      </p:sp>
      <p:sp>
        <p:nvSpPr>
          <p:cNvPr id="49" name="Tekstvak 48">
            <a:extLst>
              <a:ext uri="{FF2B5EF4-FFF2-40B4-BE49-F238E27FC236}">
                <a16:creationId xmlns:a16="http://schemas.microsoft.com/office/drawing/2014/main" id="{BA5390CF-36FC-7B57-E112-717CCA945B87}"/>
              </a:ext>
            </a:extLst>
          </p:cNvPr>
          <p:cNvSpPr txBox="1"/>
          <p:nvPr/>
        </p:nvSpPr>
        <p:spPr>
          <a:xfrm>
            <a:off x="10418953" y="3633109"/>
            <a:ext cx="99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/>
              <a:t>w(t-1)</a:t>
            </a:r>
          </a:p>
        </p:txBody>
      </p:sp>
      <p:sp>
        <p:nvSpPr>
          <p:cNvPr id="50" name="Tekstvak 49">
            <a:extLst>
              <a:ext uri="{FF2B5EF4-FFF2-40B4-BE49-F238E27FC236}">
                <a16:creationId xmlns:a16="http://schemas.microsoft.com/office/drawing/2014/main" id="{1A4075C7-F137-790B-95D6-FA59861DB55D}"/>
              </a:ext>
            </a:extLst>
          </p:cNvPr>
          <p:cNvSpPr txBox="1"/>
          <p:nvPr/>
        </p:nvSpPr>
        <p:spPr>
          <a:xfrm>
            <a:off x="10418953" y="4471957"/>
            <a:ext cx="99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/>
              <a:t>w(t+1)</a:t>
            </a:r>
          </a:p>
        </p:txBody>
      </p:sp>
      <p:sp>
        <p:nvSpPr>
          <p:cNvPr id="51" name="Tekstvak 50">
            <a:extLst>
              <a:ext uri="{FF2B5EF4-FFF2-40B4-BE49-F238E27FC236}">
                <a16:creationId xmlns:a16="http://schemas.microsoft.com/office/drawing/2014/main" id="{231B87EF-1C96-BFC9-638A-7F40F3D8C4DD}"/>
              </a:ext>
            </a:extLst>
          </p:cNvPr>
          <p:cNvSpPr txBox="1"/>
          <p:nvPr/>
        </p:nvSpPr>
        <p:spPr>
          <a:xfrm>
            <a:off x="10418953" y="5110261"/>
            <a:ext cx="99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/>
              <a:t>w(t+2)</a:t>
            </a:r>
          </a:p>
        </p:txBody>
      </p:sp>
      <p:sp>
        <p:nvSpPr>
          <p:cNvPr id="52" name="Tekstvak 51">
            <a:extLst>
              <a:ext uri="{FF2B5EF4-FFF2-40B4-BE49-F238E27FC236}">
                <a16:creationId xmlns:a16="http://schemas.microsoft.com/office/drawing/2014/main" id="{D9835923-5BBF-7917-9B09-C9A7AE65753F}"/>
              </a:ext>
            </a:extLst>
          </p:cNvPr>
          <p:cNvSpPr txBox="1"/>
          <p:nvPr/>
        </p:nvSpPr>
        <p:spPr>
          <a:xfrm>
            <a:off x="8300569" y="5790126"/>
            <a:ext cx="31527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600" i="0">
                <a:solidFill>
                  <a:srgbClr val="202124"/>
                </a:solidFill>
                <a:effectLst/>
              </a:rPr>
              <a:t>Skip Gram</a:t>
            </a:r>
            <a:endParaRPr lang="nl-BE" sz="1600"/>
          </a:p>
        </p:txBody>
      </p:sp>
      <p:sp>
        <p:nvSpPr>
          <p:cNvPr id="53" name="Tekstvak 52">
            <a:extLst>
              <a:ext uri="{FF2B5EF4-FFF2-40B4-BE49-F238E27FC236}">
                <a16:creationId xmlns:a16="http://schemas.microsoft.com/office/drawing/2014/main" id="{246C601F-3D89-5940-8639-97637FEF644E}"/>
              </a:ext>
            </a:extLst>
          </p:cNvPr>
          <p:cNvSpPr txBox="1"/>
          <p:nvPr/>
        </p:nvSpPr>
        <p:spPr>
          <a:xfrm>
            <a:off x="7294221" y="2264350"/>
            <a:ext cx="8191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000"/>
              <a:t>Input</a:t>
            </a:r>
          </a:p>
        </p:txBody>
      </p:sp>
      <p:sp>
        <p:nvSpPr>
          <p:cNvPr id="54" name="Tekstvak 53">
            <a:extLst>
              <a:ext uri="{FF2B5EF4-FFF2-40B4-BE49-F238E27FC236}">
                <a16:creationId xmlns:a16="http://schemas.microsoft.com/office/drawing/2014/main" id="{C1D8A410-E585-974B-91AE-A82583896FC2}"/>
              </a:ext>
            </a:extLst>
          </p:cNvPr>
          <p:cNvSpPr txBox="1"/>
          <p:nvPr/>
        </p:nvSpPr>
        <p:spPr>
          <a:xfrm>
            <a:off x="8285490" y="2270029"/>
            <a:ext cx="12182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000"/>
              <a:t>Projectie </a:t>
            </a:r>
          </a:p>
        </p:txBody>
      </p:sp>
      <p:sp>
        <p:nvSpPr>
          <p:cNvPr id="55" name="Tekstvak 54">
            <a:extLst>
              <a:ext uri="{FF2B5EF4-FFF2-40B4-BE49-F238E27FC236}">
                <a16:creationId xmlns:a16="http://schemas.microsoft.com/office/drawing/2014/main" id="{CAEE65EE-1A8A-3F5E-37D3-A84D3547CA84}"/>
              </a:ext>
            </a:extLst>
          </p:cNvPr>
          <p:cNvSpPr txBox="1"/>
          <p:nvPr/>
        </p:nvSpPr>
        <p:spPr>
          <a:xfrm>
            <a:off x="9847999" y="2270029"/>
            <a:ext cx="10858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000"/>
              <a:t>Output</a:t>
            </a:r>
          </a:p>
        </p:txBody>
      </p:sp>
      <p:sp>
        <p:nvSpPr>
          <p:cNvPr id="56" name="Ovaal 55">
            <a:extLst>
              <a:ext uri="{FF2B5EF4-FFF2-40B4-BE49-F238E27FC236}">
                <a16:creationId xmlns:a16="http://schemas.microsoft.com/office/drawing/2014/main" id="{ED881B74-4340-D4C4-7FB7-0DF25A776802}"/>
              </a:ext>
            </a:extLst>
          </p:cNvPr>
          <p:cNvSpPr/>
          <p:nvPr/>
        </p:nvSpPr>
        <p:spPr>
          <a:xfrm>
            <a:off x="8576415" y="3845033"/>
            <a:ext cx="504000" cy="504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7" name="Ovaal 56">
            <a:extLst>
              <a:ext uri="{FF2B5EF4-FFF2-40B4-BE49-F238E27FC236}">
                <a16:creationId xmlns:a16="http://schemas.microsoft.com/office/drawing/2014/main" id="{C6B7F266-553C-7172-E492-2024B7FAE18D}"/>
              </a:ext>
            </a:extLst>
          </p:cNvPr>
          <p:cNvSpPr/>
          <p:nvPr/>
        </p:nvSpPr>
        <p:spPr>
          <a:xfrm>
            <a:off x="7404366" y="3870827"/>
            <a:ext cx="455341" cy="4553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64" name="Rechte verbindingslijn met pijl 63">
            <a:extLst>
              <a:ext uri="{FF2B5EF4-FFF2-40B4-BE49-F238E27FC236}">
                <a16:creationId xmlns:a16="http://schemas.microsoft.com/office/drawing/2014/main" id="{8AF4F5D2-B963-DBF3-2D36-E41B18ADFB98}"/>
              </a:ext>
            </a:extLst>
          </p:cNvPr>
          <p:cNvCxnSpPr>
            <a:cxnSpLocks/>
            <a:stCxn id="57" idx="6"/>
            <a:endCxn id="56" idx="2"/>
          </p:cNvCxnSpPr>
          <p:nvPr/>
        </p:nvCxnSpPr>
        <p:spPr>
          <a:xfrm flipV="1">
            <a:off x="7859707" y="4097033"/>
            <a:ext cx="716708" cy="14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Rechte verbindingslijn met pijl 67">
            <a:extLst>
              <a:ext uri="{FF2B5EF4-FFF2-40B4-BE49-F238E27FC236}">
                <a16:creationId xmlns:a16="http://schemas.microsoft.com/office/drawing/2014/main" id="{8C1A6FE0-2A22-ADF9-EB5F-00B9EEEBA0EA}"/>
              </a:ext>
            </a:extLst>
          </p:cNvPr>
          <p:cNvCxnSpPr>
            <a:cxnSpLocks/>
            <a:stCxn id="56" idx="6"/>
            <a:endCxn id="47" idx="2"/>
          </p:cNvCxnSpPr>
          <p:nvPr/>
        </p:nvCxnSpPr>
        <p:spPr>
          <a:xfrm>
            <a:off x="9080415" y="4097033"/>
            <a:ext cx="786549" cy="1216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Rechte verbindingslijn met pijl 73">
            <a:extLst>
              <a:ext uri="{FF2B5EF4-FFF2-40B4-BE49-F238E27FC236}">
                <a16:creationId xmlns:a16="http://schemas.microsoft.com/office/drawing/2014/main" id="{2AFFA41D-5B99-3714-6D81-55A1B01CF268}"/>
              </a:ext>
            </a:extLst>
          </p:cNvPr>
          <p:cNvCxnSpPr>
            <a:cxnSpLocks/>
            <a:stCxn id="56" idx="6"/>
            <a:endCxn id="46" idx="2"/>
          </p:cNvCxnSpPr>
          <p:nvPr/>
        </p:nvCxnSpPr>
        <p:spPr>
          <a:xfrm>
            <a:off x="9080415" y="4097033"/>
            <a:ext cx="786550" cy="5688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Rechte verbindingslijn met pijl 76">
            <a:extLst>
              <a:ext uri="{FF2B5EF4-FFF2-40B4-BE49-F238E27FC236}">
                <a16:creationId xmlns:a16="http://schemas.microsoft.com/office/drawing/2014/main" id="{D07B5926-D259-13BD-601A-5607DA3DBD04}"/>
              </a:ext>
            </a:extLst>
          </p:cNvPr>
          <p:cNvCxnSpPr>
            <a:cxnSpLocks/>
            <a:stCxn id="56" idx="6"/>
            <a:endCxn id="45" idx="2"/>
          </p:cNvCxnSpPr>
          <p:nvPr/>
        </p:nvCxnSpPr>
        <p:spPr>
          <a:xfrm flipV="1">
            <a:off x="9080415" y="3833230"/>
            <a:ext cx="796542" cy="2638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Rechte verbindingslijn met pijl 79">
            <a:extLst>
              <a:ext uri="{FF2B5EF4-FFF2-40B4-BE49-F238E27FC236}">
                <a16:creationId xmlns:a16="http://schemas.microsoft.com/office/drawing/2014/main" id="{7DADAF20-B081-C305-E11E-1613B2DF3551}"/>
              </a:ext>
            </a:extLst>
          </p:cNvPr>
          <p:cNvCxnSpPr>
            <a:cxnSpLocks/>
            <a:stCxn id="56" idx="6"/>
            <a:endCxn id="44" idx="2"/>
          </p:cNvCxnSpPr>
          <p:nvPr/>
        </p:nvCxnSpPr>
        <p:spPr>
          <a:xfrm flipV="1">
            <a:off x="9080415" y="3179284"/>
            <a:ext cx="796543" cy="9177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kstvak 83">
            <a:extLst>
              <a:ext uri="{FF2B5EF4-FFF2-40B4-BE49-F238E27FC236}">
                <a16:creationId xmlns:a16="http://schemas.microsoft.com/office/drawing/2014/main" id="{3C3EBDE1-A311-A888-30F7-4354240D2E17}"/>
              </a:ext>
            </a:extLst>
          </p:cNvPr>
          <p:cNvSpPr txBox="1"/>
          <p:nvPr/>
        </p:nvSpPr>
        <p:spPr>
          <a:xfrm>
            <a:off x="6696061" y="3912367"/>
            <a:ext cx="99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/>
              <a:t>w(t)</a:t>
            </a:r>
          </a:p>
        </p:txBody>
      </p:sp>
      <p:sp>
        <p:nvSpPr>
          <p:cNvPr id="85" name="Tekstvak 84">
            <a:extLst>
              <a:ext uri="{FF2B5EF4-FFF2-40B4-BE49-F238E27FC236}">
                <a16:creationId xmlns:a16="http://schemas.microsoft.com/office/drawing/2014/main" id="{A1418DE7-E59A-4049-4399-74583AD23DFB}"/>
              </a:ext>
            </a:extLst>
          </p:cNvPr>
          <p:cNvSpPr txBox="1"/>
          <p:nvPr/>
        </p:nvSpPr>
        <p:spPr>
          <a:xfrm>
            <a:off x="3938586" y="1567847"/>
            <a:ext cx="44862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000" b="1"/>
              <a:t>Woorden naar lagere dimensie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F9E9D4AE-261B-4DA7-30A0-3FD12F5C062B}"/>
              </a:ext>
            </a:extLst>
          </p:cNvPr>
          <p:cNvSpPr txBox="1">
            <a:spLocks/>
          </p:cNvSpPr>
          <p:nvPr/>
        </p:nvSpPr>
        <p:spPr>
          <a:xfrm>
            <a:off x="838200" y="242044"/>
            <a:ext cx="1057702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BE" sz="4000" u="sng" cap="all">
                <a:solidFill>
                  <a:srgbClr val="1E64C8"/>
                </a:solidFill>
                <a:uFill>
                  <a:solidFill>
                    <a:srgbClr val="1E64C8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Word2vec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F6D765E-AE56-2C69-A633-969BA2923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E53AB-F85C-4E28-B546-1F5EF74FBA83}" type="slidenum">
              <a:rPr lang="nl-BE" smtClean="0"/>
              <a:t>19</a:t>
            </a:fld>
            <a:endParaRPr lang="nl-BE"/>
          </a:p>
        </p:txBody>
      </p:sp>
      <p:sp>
        <p:nvSpPr>
          <p:cNvPr id="4" name="TextBox 5">
            <a:extLst>
              <a:ext uri="{FF2B5EF4-FFF2-40B4-BE49-F238E27FC236}">
                <a16:creationId xmlns:a16="http://schemas.microsoft.com/office/drawing/2014/main" id="{6C2AFF85-56CD-EBD6-2C31-5947E7C51087}"/>
              </a:ext>
            </a:extLst>
          </p:cNvPr>
          <p:cNvSpPr txBox="1"/>
          <p:nvPr/>
        </p:nvSpPr>
        <p:spPr>
          <a:xfrm>
            <a:off x="608743" y="6356350"/>
            <a:ext cx="442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/>
              <a:t>[4]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4737537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A13CB8-8A41-53D9-E917-3B496A6F29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BE"/>
              <a:t>Introductie</a:t>
            </a:r>
          </a:p>
          <a:p>
            <a:r>
              <a:rPr lang="nl-BE"/>
              <a:t>Thesisonderwerp</a:t>
            </a:r>
            <a:endParaRPr lang="en-BE"/>
          </a:p>
          <a:p>
            <a:r>
              <a:rPr lang="en-BE"/>
              <a:t>Dataset</a:t>
            </a:r>
            <a:endParaRPr lang="nl-BE"/>
          </a:p>
          <a:p>
            <a:r>
              <a:rPr lang="nl-BE"/>
              <a:t>State-of-</a:t>
            </a:r>
            <a:r>
              <a:rPr lang="nl-BE" err="1"/>
              <a:t>the</a:t>
            </a:r>
            <a:r>
              <a:rPr lang="nl-BE"/>
              <a:t>-</a:t>
            </a:r>
            <a:r>
              <a:rPr lang="nl-BE" err="1"/>
              <a:t>arttechnieken</a:t>
            </a:r>
            <a:r>
              <a:rPr lang="nl-BE"/>
              <a:t> en uitdagingen</a:t>
            </a:r>
          </a:p>
          <a:p>
            <a:r>
              <a:rPr lang="nl-BE"/>
              <a:t>Eigen onderzoek</a:t>
            </a:r>
          </a:p>
          <a:p>
            <a:r>
              <a:rPr lang="nl-BE"/>
              <a:t>Planning</a:t>
            </a:r>
          </a:p>
          <a:p>
            <a:endParaRPr lang="en-BE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F2C624CB-8CA7-C854-F216-D2294C7274FB}"/>
              </a:ext>
            </a:extLst>
          </p:cNvPr>
          <p:cNvSpPr txBox="1">
            <a:spLocks/>
          </p:cNvSpPr>
          <p:nvPr/>
        </p:nvSpPr>
        <p:spPr>
          <a:xfrm>
            <a:off x="830118" y="252000"/>
            <a:ext cx="10523682" cy="8636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1300368"/>
            <a:r>
              <a:rPr lang="nl-NL" sz="4000" u="sng" cap="all">
                <a:solidFill>
                  <a:srgbClr val="1E64C8"/>
                </a:solidFill>
                <a:uFill>
                  <a:solidFill>
                    <a:srgbClr val="1E64C8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Inhoudsopgave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180A96F-DC6F-0DC3-E69C-8A7DEF97E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E53AB-F85C-4E28-B546-1F5EF74FBA83}" type="slidenum">
              <a:rPr lang="nl-BE" smtClean="0"/>
              <a:t>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2949152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al 7">
            <a:extLst>
              <a:ext uri="{FF2B5EF4-FFF2-40B4-BE49-F238E27FC236}">
                <a16:creationId xmlns:a16="http://schemas.microsoft.com/office/drawing/2014/main" id="{ABDA4565-9960-131A-F798-84D6F8291EFD}"/>
              </a:ext>
            </a:extLst>
          </p:cNvPr>
          <p:cNvSpPr/>
          <p:nvPr/>
        </p:nvSpPr>
        <p:spPr>
          <a:xfrm>
            <a:off x="1086313" y="2920689"/>
            <a:ext cx="455341" cy="4553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Ovaal 8">
            <a:extLst>
              <a:ext uri="{FF2B5EF4-FFF2-40B4-BE49-F238E27FC236}">
                <a16:creationId xmlns:a16="http://schemas.microsoft.com/office/drawing/2014/main" id="{A887AF2E-2E05-DF3F-2A31-B0FD83B9E607}"/>
              </a:ext>
            </a:extLst>
          </p:cNvPr>
          <p:cNvSpPr/>
          <p:nvPr/>
        </p:nvSpPr>
        <p:spPr>
          <a:xfrm>
            <a:off x="1086312" y="3574635"/>
            <a:ext cx="455341" cy="4553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0" name="Ovaal 9">
            <a:extLst>
              <a:ext uri="{FF2B5EF4-FFF2-40B4-BE49-F238E27FC236}">
                <a16:creationId xmlns:a16="http://schemas.microsoft.com/office/drawing/2014/main" id="{A536A8B7-427C-518F-5984-826844202A74}"/>
              </a:ext>
            </a:extLst>
          </p:cNvPr>
          <p:cNvSpPr/>
          <p:nvPr/>
        </p:nvSpPr>
        <p:spPr>
          <a:xfrm>
            <a:off x="1076320" y="4407294"/>
            <a:ext cx="455341" cy="4553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1" name="Ovaal 10">
            <a:extLst>
              <a:ext uri="{FF2B5EF4-FFF2-40B4-BE49-F238E27FC236}">
                <a16:creationId xmlns:a16="http://schemas.microsoft.com/office/drawing/2014/main" id="{B005A690-E243-7424-13F3-FCD5FB86CED1}"/>
              </a:ext>
            </a:extLst>
          </p:cNvPr>
          <p:cNvSpPr/>
          <p:nvPr/>
        </p:nvSpPr>
        <p:spPr>
          <a:xfrm>
            <a:off x="1076319" y="5055362"/>
            <a:ext cx="455341" cy="4553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" name="Tekstvak 2">
            <a:extLst>
              <a:ext uri="{FF2B5EF4-FFF2-40B4-BE49-F238E27FC236}">
                <a16:creationId xmlns:a16="http://schemas.microsoft.com/office/drawing/2014/main" id="{8C28102B-2C9B-0B8A-8405-B4664F8A120D}"/>
              </a:ext>
            </a:extLst>
          </p:cNvPr>
          <p:cNvSpPr txBox="1"/>
          <p:nvPr/>
        </p:nvSpPr>
        <p:spPr>
          <a:xfrm>
            <a:off x="323383" y="2963693"/>
            <a:ext cx="99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/>
              <a:t>w(t-2)</a:t>
            </a:r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2B6CE6D4-3826-87CE-449B-4236BBB9F53A}"/>
              </a:ext>
            </a:extLst>
          </p:cNvPr>
          <p:cNvSpPr txBox="1"/>
          <p:nvPr/>
        </p:nvSpPr>
        <p:spPr>
          <a:xfrm>
            <a:off x="323383" y="3602185"/>
            <a:ext cx="99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/>
              <a:t>w(t-1)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16C36EA4-FAD8-90E9-E707-4DF874419166}"/>
              </a:ext>
            </a:extLst>
          </p:cNvPr>
          <p:cNvSpPr txBox="1"/>
          <p:nvPr/>
        </p:nvSpPr>
        <p:spPr>
          <a:xfrm>
            <a:off x="323383" y="4441033"/>
            <a:ext cx="99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/>
              <a:t>w(t+1)</a:t>
            </a:r>
          </a:p>
        </p:txBody>
      </p:sp>
      <p:sp>
        <p:nvSpPr>
          <p:cNvPr id="12" name="Tekstvak 11">
            <a:extLst>
              <a:ext uri="{FF2B5EF4-FFF2-40B4-BE49-F238E27FC236}">
                <a16:creationId xmlns:a16="http://schemas.microsoft.com/office/drawing/2014/main" id="{61260DCB-4440-5496-E51D-6D89C6FE466B}"/>
              </a:ext>
            </a:extLst>
          </p:cNvPr>
          <p:cNvSpPr txBox="1"/>
          <p:nvPr/>
        </p:nvSpPr>
        <p:spPr>
          <a:xfrm>
            <a:off x="323383" y="5079337"/>
            <a:ext cx="99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/>
              <a:t>w(t+2)</a:t>
            </a:r>
          </a:p>
        </p:txBody>
      </p:sp>
      <p:sp>
        <p:nvSpPr>
          <p:cNvPr id="13" name="Tekstvak 12">
            <a:extLst>
              <a:ext uri="{FF2B5EF4-FFF2-40B4-BE49-F238E27FC236}">
                <a16:creationId xmlns:a16="http://schemas.microsoft.com/office/drawing/2014/main" id="{77AE071E-A81E-AB1D-1EA0-287F508DCED7}"/>
              </a:ext>
            </a:extLst>
          </p:cNvPr>
          <p:cNvSpPr txBox="1"/>
          <p:nvPr/>
        </p:nvSpPr>
        <p:spPr>
          <a:xfrm>
            <a:off x="1303989" y="5912031"/>
            <a:ext cx="36283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600">
                <a:solidFill>
                  <a:srgbClr val="202124"/>
                </a:solidFill>
              </a:rPr>
              <a:t>Distributed-Memory Model (~= CBOW)</a:t>
            </a:r>
            <a:endParaRPr lang="nl-BE" sz="1600"/>
          </a:p>
        </p:txBody>
      </p:sp>
      <p:sp>
        <p:nvSpPr>
          <p:cNvPr id="14" name="Tekstvak 13">
            <a:extLst>
              <a:ext uri="{FF2B5EF4-FFF2-40B4-BE49-F238E27FC236}">
                <a16:creationId xmlns:a16="http://schemas.microsoft.com/office/drawing/2014/main" id="{546A4785-4C91-F31D-C92E-5035569AA4B0}"/>
              </a:ext>
            </a:extLst>
          </p:cNvPr>
          <p:cNvSpPr txBox="1"/>
          <p:nvPr/>
        </p:nvSpPr>
        <p:spPr>
          <a:xfrm>
            <a:off x="990600" y="1819275"/>
            <a:ext cx="819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/>
              <a:t>Input</a:t>
            </a: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4BE6EA1D-B52B-4709-D2F7-E8893A966B3B}"/>
              </a:ext>
            </a:extLst>
          </p:cNvPr>
          <p:cNvSpPr txBox="1"/>
          <p:nvPr/>
        </p:nvSpPr>
        <p:spPr>
          <a:xfrm>
            <a:off x="2243136" y="1797774"/>
            <a:ext cx="1085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/>
              <a:t>Projectie </a:t>
            </a:r>
          </a:p>
        </p:txBody>
      </p:sp>
      <p:sp>
        <p:nvSpPr>
          <p:cNvPr id="16" name="Tekstvak 15">
            <a:extLst>
              <a:ext uri="{FF2B5EF4-FFF2-40B4-BE49-F238E27FC236}">
                <a16:creationId xmlns:a16="http://schemas.microsoft.com/office/drawing/2014/main" id="{CB1E1A4A-7047-D356-63C7-70E295C77441}"/>
              </a:ext>
            </a:extLst>
          </p:cNvPr>
          <p:cNvSpPr txBox="1"/>
          <p:nvPr/>
        </p:nvSpPr>
        <p:spPr>
          <a:xfrm>
            <a:off x="3548061" y="1797774"/>
            <a:ext cx="1085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/>
              <a:t>Output</a:t>
            </a:r>
          </a:p>
        </p:txBody>
      </p:sp>
      <p:sp>
        <p:nvSpPr>
          <p:cNvPr id="17" name="Ovaal 16">
            <a:extLst>
              <a:ext uri="{FF2B5EF4-FFF2-40B4-BE49-F238E27FC236}">
                <a16:creationId xmlns:a16="http://schemas.microsoft.com/office/drawing/2014/main" id="{DF6FD2EC-30EF-E98F-A76A-FBB57CF2B40B}"/>
              </a:ext>
            </a:extLst>
          </p:cNvPr>
          <p:cNvSpPr/>
          <p:nvPr/>
        </p:nvSpPr>
        <p:spPr>
          <a:xfrm>
            <a:off x="2463478" y="3874353"/>
            <a:ext cx="504000" cy="504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8" name="Ovaal 17">
            <a:extLst>
              <a:ext uri="{FF2B5EF4-FFF2-40B4-BE49-F238E27FC236}">
                <a16:creationId xmlns:a16="http://schemas.microsoft.com/office/drawing/2014/main" id="{AD6D27CE-B97E-8580-5E71-B8D8C0F1F472}"/>
              </a:ext>
            </a:extLst>
          </p:cNvPr>
          <p:cNvSpPr/>
          <p:nvPr/>
        </p:nvSpPr>
        <p:spPr>
          <a:xfrm>
            <a:off x="3723696" y="3893872"/>
            <a:ext cx="455341" cy="4553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20" name="Rechte verbindingslijn met pijl 19">
            <a:extLst>
              <a:ext uri="{FF2B5EF4-FFF2-40B4-BE49-F238E27FC236}">
                <a16:creationId xmlns:a16="http://schemas.microsoft.com/office/drawing/2014/main" id="{374DA762-4FB2-FCF6-416A-2531E6EBB455}"/>
              </a:ext>
            </a:extLst>
          </p:cNvPr>
          <p:cNvCxnSpPr>
            <a:cxnSpLocks/>
            <a:stCxn id="8" idx="6"/>
            <a:endCxn id="17" idx="2"/>
          </p:cNvCxnSpPr>
          <p:nvPr/>
        </p:nvCxnSpPr>
        <p:spPr>
          <a:xfrm>
            <a:off x="1541654" y="3148360"/>
            <a:ext cx="921824" cy="977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Rechte verbindingslijn met pijl 20">
            <a:extLst>
              <a:ext uri="{FF2B5EF4-FFF2-40B4-BE49-F238E27FC236}">
                <a16:creationId xmlns:a16="http://schemas.microsoft.com/office/drawing/2014/main" id="{57AD50C8-671A-9182-FB47-E72975360FAF}"/>
              </a:ext>
            </a:extLst>
          </p:cNvPr>
          <p:cNvCxnSpPr>
            <a:cxnSpLocks/>
            <a:stCxn id="9" idx="6"/>
            <a:endCxn id="17" idx="2"/>
          </p:cNvCxnSpPr>
          <p:nvPr/>
        </p:nvCxnSpPr>
        <p:spPr>
          <a:xfrm>
            <a:off x="1541653" y="3802306"/>
            <a:ext cx="921825" cy="3240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Rechte verbindingslijn met pijl 23">
            <a:extLst>
              <a:ext uri="{FF2B5EF4-FFF2-40B4-BE49-F238E27FC236}">
                <a16:creationId xmlns:a16="http://schemas.microsoft.com/office/drawing/2014/main" id="{2B1A6FFA-7AB5-5137-E653-89ADA58C1C40}"/>
              </a:ext>
            </a:extLst>
          </p:cNvPr>
          <p:cNvCxnSpPr>
            <a:cxnSpLocks/>
            <a:stCxn id="10" idx="6"/>
            <a:endCxn id="17" idx="2"/>
          </p:cNvCxnSpPr>
          <p:nvPr/>
        </p:nvCxnSpPr>
        <p:spPr>
          <a:xfrm flipV="1">
            <a:off x="1531661" y="4126353"/>
            <a:ext cx="931817" cy="5086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Rechte verbindingslijn met pijl 26">
            <a:extLst>
              <a:ext uri="{FF2B5EF4-FFF2-40B4-BE49-F238E27FC236}">
                <a16:creationId xmlns:a16="http://schemas.microsoft.com/office/drawing/2014/main" id="{B1615EBE-B6A2-194B-0D2B-9CAEE3E365B5}"/>
              </a:ext>
            </a:extLst>
          </p:cNvPr>
          <p:cNvCxnSpPr>
            <a:cxnSpLocks/>
            <a:stCxn id="11" idx="6"/>
            <a:endCxn id="17" idx="2"/>
          </p:cNvCxnSpPr>
          <p:nvPr/>
        </p:nvCxnSpPr>
        <p:spPr>
          <a:xfrm flipV="1">
            <a:off x="1531660" y="4126353"/>
            <a:ext cx="931818" cy="11566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Rechte verbindingslijn met pijl 29">
            <a:extLst>
              <a:ext uri="{FF2B5EF4-FFF2-40B4-BE49-F238E27FC236}">
                <a16:creationId xmlns:a16="http://schemas.microsoft.com/office/drawing/2014/main" id="{879B1705-980D-87EA-C9E8-54BE98DDF19A}"/>
              </a:ext>
            </a:extLst>
          </p:cNvPr>
          <p:cNvCxnSpPr>
            <a:cxnSpLocks/>
            <a:stCxn id="17" idx="6"/>
            <a:endCxn id="18" idx="2"/>
          </p:cNvCxnSpPr>
          <p:nvPr/>
        </p:nvCxnSpPr>
        <p:spPr>
          <a:xfrm flipV="1">
            <a:off x="2967478" y="4121543"/>
            <a:ext cx="756218" cy="48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kstvak 32">
            <a:extLst>
              <a:ext uri="{FF2B5EF4-FFF2-40B4-BE49-F238E27FC236}">
                <a16:creationId xmlns:a16="http://schemas.microsoft.com/office/drawing/2014/main" id="{C5C56C25-2113-296C-018C-F6173B91A8FF}"/>
              </a:ext>
            </a:extLst>
          </p:cNvPr>
          <p:cNvSpPr txBox="1"/>
          <p:nvPr/>
        </p:nvSpPr>
        <p:spPr>
          <a:xfrm>
            <a:off x="4245133" y="3945429"/>
            <a:ext cx="99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/>
              <a:t>w(t)</a:t>
            </a:r>
          </a:p>
        </p:txBody>
      </p:sp>
      <p:sp>
        <p:nvSpPr>
          <p:cNvPr id="44" name="Ovaal 43">
            <a:extLst>
              <a:ext uri="{FF2B5EF4-FFF2-40B4-BE49-F238E27FC236}">
                <a16:creationId xmlns:a16="http://schemas.microsoft.com/office/drawing/2014/main" id="{B593FAA6-64DA-1CBC-D50A-5FAA58FA80F0}"/>
              </a:ext>
            </a:extLst>
          </p:cNvPr>
          <p:cNvSpPr/>
          <p:nvPr/>
        </p:nvSpPr>
        <p:spPr>
          <a:xfrm>
            <a:off x="10353208" y="2951613"/>
            <a:ext cx="455341" cy="4553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5" name="Ovaal 44">
            <a:extLst>
              <a:ext uri="{FF2B5EF4-FFF2-40B4-BE49-F238E27FC236}">
                <a16:creationId xmlns:a16="http://schemas.microsoft.com/office/drawing/2014/main" id="{86E8195A-CFC8-4DDF-7E02-89FB8E115ADE}"/>
              </a:ext>
            </a:extLst>
          </p:cNvPr>
          <p:cNvSpPr/>
          <p:nvPr/>
        </p:nvSpPr>
        <p:spPr>
          <a:xfrm>
            <a:off x="10353207" y="3605559"/>
            <a:ext cx="455341" cy="4553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6" name="Ovaal 45">
            <a:extLst>
              <a:ext uri="{FF2B5EF4-FFF2-40B4-BE49-F238E27FC236}">
                <a16:creationId xmlns:a16="http://schemas.microsoft.com/office/drawing/2014/main" id="{E1245A0C-B17F-9018-1ABA-27219640C579}"/>
              </a:ext>
            </a:extLst>
          </p:cNvPr>
          <p:cNvSpPr/>
          <p:nvPr/>
        </p:nvSpPr>
        <p:spPr>
          <a:xfrm>
            <a:off x="10343215" y="4438218"/>
            <a:ext cx="455341" cy="4553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7" name="Ovaal 46">
            <a:extLst>
              <a:ext uri="{FF2B5EF4-FFF2-40B4-BE49-F238E27FC236}">
                <a16:creationId xmlns:a16="http://schemas.microsoft.com/office/drawing/2014/main" id="{3C50716A-38A0-6A94-5500-F4435B2FFE44}"/>
              </a:ext>
            </a:extLst>
          </p:cNvPr>
          <p:cNvSpPr/>
          <p:nvPr/>
        </p:nvSpPr>
        <p:spPr>
          <a:xfrm>
            <a:off x="10343214" y="5086286"/>
            <a:ext cx="455341" cy="4553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8" name="Tekstvak 47">
            <a:extLst>
              <a:ext uri="{FF2B5EF4-FFF2-40B4-BE49-F238E27FC236}">
                <a16:creationId xmlns:a16="http://schemas.microsoft.com/office/drawing/2014/main" id="{965E005D-C659-5357-3718-54C7E5FC5EDF}"/>
              </a:ext>
            </a:extLst>
          </p:cNvPr>
          <p:cNvSpPr txBox="1"/>
          <p:nvPr/>
        </p:nvSpPr>
        <p:spPr>
          <a:xfrm>
            <a:off x="10895203" y="2994617"/>
            <a:ext cx="99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/>
              <a:t>w(t-2)</a:t>
            </a:r>
          </a:p>
        </p:txBody>
      </p:sp>
      <p:sp>
        <p:nvSpPr>
          <p:cNvPr id="49" name="Tekstvak 48">
            <a:extLst>
              <a:ext uri="{FF2B5EF4-FFF2-40B4-BE49-F238E27FC236}">
                <a16:creationId xmlns:a16="http://schemas.microsoft.com/office/drawing/2014/main" id="{BA5390CF-36FC-7B57-E112-717CCA945B87}"/>
              </a:ext>
            </a:extLst>
          </p:cNvPr>
          <p:cNvSpPr txBox="1"/>
          <p:nvPr/>
        </p:nvSpPr>
        <p:spPr>
          <a:xfrm>
            <a:off x="10895203" y="3633109"/>
            <a:ext cx="99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/>
              <a:t>w(t-1)</a:t>
            </a:r>
          </a:p>
        </p:txBody>
      </p:sp>
      <p:sp>
        <p:nvSpPr>
          <p:cNvPr id="50" name="Tekstvak 49">
            <a:extLst>
              <a:ext uri="{FF2B5EF4-FFF2-40B4-BE49-F238E27FC236}">
                <a16:creationId xmlns:a16="http://schemas.microsoft.com/office/drawing/2014/main" id="{1A4075C7-F137-790B-95D6-FA59861DB55D}"/>
              </a:ext>
            </a:extLst>
          </p:cNvPr>
          <p:cNvSpPr txBox="1"/>
          <p:nvPr/>
        </p:nvSpPr>
        <p:spPr>
          <a:xfrm>
            <a:off x="10895203" y="4471957"/>
            <a:ext cx="99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/>
              <a:t>w(t+1)</a:t>
            </a:r>
          </a:p>
        </p:txBody>
      </p:sp>
      <p:sp>
        <p:nvSpPr>
          <p:cNvPr id="51" name="Tekstvak 50">
            <a:extLst>
              <a:ext uri="{FF2B5EF4-FFF2-40B4-BE49-F238E27FC236}">
                <a16:creationId xmlns:a16="http://schemas.microsoft.com/office/drawing/2014/main" id="{231B87EF-1C96-BFC9-638A-7F40F3D8C4DD}"/>
              </a:ext>
            </a:extLst>
          </p:cNvPr>
          <p:cNvSpPr txBox="1"/>
          <p:nvPr/>
        </p:nvSpPr>
        <p:spPr>
          <a:xfrm>
            <a:off x="10895203" y="5110261"/>
            <a:ext cx="99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/>
              <a:t>w(t+2)</a:t>
            </a:r>
          </a:p>
        </p:txBody>
      </p:sp>
      <p:sp>
        <p:nvSpPr>
          <p:cNvPr id="52" name="Tekstvak 51">
            <a:extLst>
              <a:ext uri="{FF2B5EF4-FFF2-40B4-BE49-F238E27FC236}">
                <a16:creationId xmlns:a16="http://schemas.microsoft.com/office/drawing/2014/main" id="{D9835923-5BBF-7917-9B09-C9A7AE65753F}"/>
              </a:ext>
            </a:extLst>
          </p:cNvPr>
          <p:cNvSpPr txBox="1"/>
          <p:nvPr/>
        </p:nvSpPr>
        <p:spPr>
          <a:xfrm>
            <a:off x="7271659" y="5922090"/>
            <a:ext cx="43248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600" i="0">
                <a:solidFill>
                  <a:srgbClr val="202124"/>
                </a:solidFill>
                <a:effectLst/>
              </a:rPr>
              <a:t>Distributed Bag-Of-</a:t>
            </a:r>
            <a:r>
              <a:rPr lang="nl-BE" sz="1600" i="0" err="1">
                <a:solidFill>
                  <a:srgbClr val="202124"/>
                </a:solidFill>
                <a:effectLst/>
              </a:rPr>
              <a:t>Words</a:t>
            </a:r>
            <a:r>
              <a:rPr lang="nl-BE" sz="1600" i="0">
                <a:solidFill>
                  <a:srgbClr val="202124"/>
                </a:solidFill>
                <a:effectLst/>
              </a:rPr>
              <a:t> Model (</a:t>
            </a:r>
            <a:r>
              <a:rPr lang="nl-BE" sz="1600">
                <a:solidFill>
                  <a:srgbClr val="202124"/>
                </a:solidFill>
              </a:rPr>
              <a:t>~=</a:t>
            </a:r>
            <a:r>
              <a:rPr lang="nl-BE" sz="1600" i="0">
                <a:solidFill>
                  <a:srgbClr val="202124"/>
                </a:solidFill>
                <a:effectLst/>
              </a:rPr>
              <a:t>Skip Gram)</a:t>
            </a:r>
            <a:endParaRPr lang="nl-BE" sz="1600"/>
          </a:p>
        </p:txBody>
      </p:sp>
      <p:sp>
        <p:nvSpPr>
          <p:cNvPr id="53" name="Tekstvak 52">
            <a:extLst>
              <a:ext uri="{FF2B5EF4-FFF2-40B4-BE49-F238E27FC236}">
                <a16:creationId xmlns:a16="http://schemas.microsoft.com/office/drawing/2014/main" id="{246C601F-3D89-5940-8639-97637FEF644E}"/>
              </a:ext>
            </a:extLst>
          </p:cNvPr>
          <p:cNvSpPr txBox="1"/>
          <p:nvPr/>
        </p:nvSpPr>
        <p:spPr>
          <a:xfrm>
            <a:off x="7766788" y="1910530"/>
            <a:ext cx="819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/>
              <a:t>Input</a:t>
            </a:r>
          </a:p>
        </p:txBody>
      </p:sp>
      <p:sp>
        <p:nvSpPr>
          <p:cNvPr id="54" name="Tekstvak 53">
            <a:extLst>
              <a:ext uri="{FF2B5EF4-FFF2-40B4-BE49-F238E27FC236}">
                <a16:creationId xmlns:a16="http://schemas.microsoft.com/office/drawing/2014/main" id="{C1D8A410-E585-974B-91AE-A82583896FC2}"/>
              </a:ext>
            </a:extLst>
          </p:cNvPr>
          <p:cNvSpPr txBox="1"/>
          <p:nvPr/>
        </p:nvSpPr>
        <p:spPr>
          <a:xfrm>
            <a:off x="8761740" y="1889029"/>
            <a:ext cx="1085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/>
              <a:t>Projectie </a:t>
            </a:r>
          </a:p>
        </p:txBody>
      </p:sp>
      <p:sp>
        <p:nvSpPr>
          <p:cNvPr id="55" name="Tekstvak 54">
            <a:extLst>
              <a:ext uri="{FF2B5EF4-FFF2-40B4-BE49-F238E27FC236}">
                <a16:creationId xmlns:a16="http://schemas.microsoft.com/office/drawing/2014/main" id="{CAEE65EE-1A8A-3F5E-37D3-A84D3547CA84}"/>
              </a:ext>
            </a:extLst>
          </p:cNvPr>
          <p:cNvSpPr txBox="1"/>
          <p:nvPr/>
        </p:nvSpPr>
        <p:spPr>
          <a:xfrm>
            <a:off x="10324249" y="1889029"/>
            <a:ext cx="1085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/>
              <a:t>Output</a:t>
            </a:r>
          </a:p>
        </p:txBody>
      </p:sp>
      <p:sp>
        <p:nvSpPr>
          <p:cNvPr id="56" name="Ovaal 55">
            <a:extLst>
              <a:ext uri="{FF2B5EF4-FFF2-40B4-BE49-F238E27FC236}">
                <a16:creationId xmlns:a16="http://schemas.microsoft.com/office/drawing/2014/main" id="{ED881B74-4340-D4C4-7FB7-0DF25A776802}"/>
              </a:ext>
            </a:extLst>
          </p:cNvPr>
          <p:cNvSpPr/>
          <p:nvPr/>
        </p:nvSpPr>
        <p:spPr>
          <a:xfrm>
            <a:off x="9052665" y="3845033"/>
            <a:ext cx="504000" cy="504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7" name="Ovaal 56">
            <a:extLst>
              <a:ext uri="{FF2B5EF4-FFF2-40B4-BE49-F238E27FC236}">
                <a16:creationId xmlns:a16="http://schemas.microsoft.com/office/drawing/2014/main" id="{C6B7F266-553C-7172-E492-2024B7FAE18D}"/>
              </a:ext>
            </a:extLst>
          </p:cNvPr>
          <p:cNvSpPr/>
          <p:nvPr/>
        </p:nvSpPr>
        <p:spPr>
          <a:xfrm>
            <a:off x="7880616" y="3870827"/>
            <a:ext cx="455341" cy="45534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64" name="Rechte verbindingslijn met pijl 63">
            <a:extLst>
              <a:ext uri="{FF2B5EF4-FFF2-40B4-BE49-F238E27FC236}">
                <a16:creationId xmlns:a16="http://schemas.microsoft.com/office/drawing/2014/main" id="{8AF4F5D2-B963-DBF3-2D36-E41B18ADFB98}"/>
              </a:ext>
            </a:extLst>
          </p:cNvPr>
          <p:cNvCxnSpPr>
            <a:cxnSpLocks/>
            <a:stCxn id="57" idx="6"/>
            <a:endCxn id="56" idx="2"/>
          </p:cNvCxnSpPr>
          <p:nvPr/>
        </p:nvCxnSpPr>
        <p:spPr>
          <a:xfrm flipV="1">
            <a:off x="8335957" y="4097033"/>
            <a:ext cx="716708" cy="14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Rechte verbindingslijn met pijl 67">
            <a:extLst>
              <a:ext uri="{FF2B5EF4-FFF2-40B4-BE49-F238E27FC236}">
                <a16:creationId xmlns:a16="http://schemas.microsoft.com/office/drawing/2014/main" id="{8C1A6FE0-2A22-ADF9-EB5F-00B9EEEBA0EA}"/>
              </a:ext>
            </a:extLst>
          </p:cNvPr>
          <p:cNvCxnSpPr>
            <a:cxnSpLocks/>
            <a:stCxn id="56" idx="6"/>
            <a:endCxn id="47" idx="2"/>
          </p:cNvCxnSpPr>
          <p:nvPr/>
        </p:nvCxnSpPr>
        <p:spPr>
          <a:xfrm>
            <a:off x="9556665" y="4097033"/>
            <a:ext cx="786549" cy="1216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Rechte verbindingslijn met pijl 73">
            <a:extLst>
              <a:ext uri="{FF2B5EF4-FFF2-40B4-BE49-F238E27FC236}">
                <a16:creationId xmlns:a16="http://schemas.microsoft.com/office/drawing/2014/main" id="{2AFFA41D-5B99-3714-6D81-55A1B01CF268}"/>
              </a:ext>
            </a:extLst>
          </p:cNvPr>
          <p:cNvCxnSpPr>
            <a:cxnSpLocks/>
            <a:stCxn id="56" idx="6"/>
            <a:endCxn id="46" idx="2"/>
          </p:cNvCxnSpPr>
          <p:nvPr/>
        </p:nvCxnSpPr>
        <p:spPr>
          <a:xfrm>
            <a:off x="9556665" y="4097033"/>
            <a:ext cx="786550" cy="5688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Rechte verbindingslijn met pijl 76">
            <a:extLst>
              <a:ext uri="{FF2B5EF4-FFF2-40B4-BE49-F238E27FC236}">
                <a16:creationId xmlns:a16="http://schemas.microsoft.com/office/drawing/2014/main" id="{D07B5926-D259-13BD-601A-5607DA3DBD04}"/>
              </a:ext>
            </a:extLst>
          </p:cNvPr>
          <p:cNvCxnSpPr>
            <a:cxnSpLocks/>
            <a:stCxn id="56" idx="6"/>
            <a:endCxn id="45" idx="2"/>
          </p:cNvCxnSpPr>
          <p:nvPr/>
        </p:nvCxnSpPr>
        <p:spPr>
          <a:xfrm flipV="1">
            <a:off x="9556665" y="3833230"/>
            <a:ext cx="796542" cy="2638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Rechte verbindingslijn met pijl 79">
            <a:extLst>
              <a:ext uri="{FF2B5EF4-FFF2-40B4-BE49-F238E27FC236}">
                <a16:creationId xmlns:a16="http://schemas.microsoft.com/office/drawing/2014/main" id="{7DADAF20-B081-C305-E11E-1613B2DF3551}"/>
              </a:ext>
            </a:extLst>
          </p:cNvPr>
          <p:cNvCxnSpPr>
            <a:cxnSpLocks/>
            <a:stCxn id="56" idx="6"/>
            <a:endCxn id="44" idx="2"/>
          </p:cNvCxnSpPr>
          <p:nvPr/>
        </p:nvCxnSpPr>
        <p:spPr>
          <a:xfrm flipV="1">
            <a:off x="9556665" y="3179284"/>
            <a:ext cx="796543" cy="9177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kstvak 83">
            <a:extLst>
              <a:ext uri="{FF2B5EF4-FFF2-40B4-BE49-F238E27FC236}">
                <a16:creationId xmlns:a16="http://schemas.microsoft.com/office/drawing/2014/main" id="{3C3EBDE1-A311-A888-30F7-4354240D2E17}"/>
              </a:ext>
            </a:extLst>
          </p:cNvPr>
          <p:cNvSpPr txBox="1"/>
          <p:nvPr/>
        </p:nvSpPr>
        <p:spPr>
          <a:xfrm>
            <a:off x="7096111" y="3912367"/>
            <a:ext cx="99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err="1"/>
              <a:t>DocID</a:t>
            </a:r>
            <a:endParaRPr lang="nl-BE"/>
          </a:p>
        </p:txBody>
      </p:sp>
      <p:sp>
        <p:nvSpPr>
          <p:cNvPr id="4" name="Ovaal 3">
            <a:extLst>
              <a:ext uri="{FF2B5EF4-FFF2-40B4-BE49-F238E27FC236}">
                <a16:creationId xmlns:a16="http://schemas.microsoft.com/office/drawing/2014/main" id="{3B346FC7-489A-13D3-5493-A5E4FA4B120C}"/>
              </a:ext>
            </a:extLst>
          </p:cNvPr>
          <p:cNvSpPr/>
          <p:nvPr/>
        </p:nvSpPr>
        <p:spPr>
          <a:xfrm>
            <a:off x="1076319" y="2342138"/>
            <a:ext cx="455341" cy="45534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5A865ED6-A330-B8EF-7419-7AA25284D311}"/>
              </a:ext>
            </a:extLst>
          </p:cNvPr>
          <p:cNvSpPr txBox="1"/>
          <p:nvPr/>
        </p:nvSpPr>
        <p:spPr>
          <a:xfrm>
            <a:off x="323382" y="2375917"/>
            <a:ext cx="99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err="1"/>
              <a:t>DocID</a:t>
            </a:r>
            <a:endParaRPr lang="nl-BE"/>
          </a:p>
        </p:txBody>
      </p:sp>
      <p:cxnSp>
        <p:nvCxnSpPr>
          <p:cNvPr id="19" name="Rechte verbindingslijn met pijl 18">
            <a:extLst>
              <a:ext uri="{FF2B5EF4-FFF2-40B4-BE49-F238E27FC236}">
                <a16:creationId xmlns:a16="http://schemas.microsoft.com/office/drawing/2014/main" id="{E1940F70-4A84-047D-6EF3-1A64CFEAFD1D}"/>
              </a:ext>
            </a:extLst>
          </p:cNvPr>
          <p:cNvCxnSpPr>
            <a:cxnSpLocks/>
            <a:stCxn id="4" idx="6"/>
            <a:endCxn id="17" idx="2"/>
          </p:cNvCxnSpPr>
          <p:nvPr/>
        </p:nvCxnSpPr>
        <p:spPr>
          <a:xfrm>
            <a:off x="1531660" y="2569809"/>
            <a:ext cx="931818" cy="15565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Kader 40">
            <a:extLst>
              <a:ext uri="{FF2B5EF4-FFF2-40B4-BE49-F238E27FC236}">
                <a16:creationId xmlns:a16="http://schemas.microsoft.com/office/drawing/2014/main" id="{65B32AB7-A8BB-F7D6-81F5-672D071B5146}"/>
              </a:ext>
            </a:extLst>
          </p:cNvPr>
          <p:cNvSpPr/>
          <p:nvPr/>
        </p:nvSpPr>
        <p:spPr>
          <a:xfrm>
            <a:off x="2110525" y="1574966"/>
            <a:ext cx="1261734" cy="4082883"/>
          </a:xfrm>
          <a:prstGeom prst="fram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>
              <a:solidFill>
                <a:schemeClr val="tx1"/>
              </a:solidFill>
            </a:endParaRPr>
          </a:p>
        </p:txBody>
      </p:sp>
      <p:sp>
        <p:nvSpPr>
          <p:cNvPr id="42" name="Kader 41">
            <a:extLst>
              <a:ext uri="{FF2B5EF4-FFF2-40B4-BE49-F238E27FC236}">
                <a16:creationId xmlns:a16="http://schemas.microsoft.com/office/drawing/2014/main" id="{51E1B369-AE06-CB3F-3584-4E0E35B9F76D}"/>
              </a:ext>
            </a:extLst>
          </p:cNvPr>
          <p:cNvSpPr/>
          <p:nvPr/>
        </p:nvSpPr>
        <p:spPr>
          <a:xfrm>
            <a:off x="8634500" y="1643346"/>
            <a:ext cx="1261734" cy="4082883"/>
          </a:xfrm>
          <a:prstGeom prst="fram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>
              <a:solidFill>
                <a:schemeClr val="tx1"/>
              </a:solidFill>
            </a:endParaRPr>
          </a:p>
        </p:txBody>
      </p:sp>
      <p:sp>
        <p:nvSpPr>
          <p:cNvPr id="58" name="Tekstvak 57">
            <a:extLst>
              <a:ext uri="{FF2B5EF4-FFF2-40B4-BE49-F238E27FC236}">
                <a16:creationId xmlns:a16="http://schemas.microsoft.com/office/drawing/2014/main" id="{73F2A679-C6AE-35FB-DC86-CD7B42B7950C}"/>
              </a:ext>
            </a:extLst>
          </p:cNvPr>
          <p:cNvSpPr txBox="1"/>
          <p:nvPr/>
        </p:nvSpPr>
        <p:spPr>
          <a:xfrm>
            <a:off x="5014171" y="2407653"/>
            <a:ext cx="2163657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000" b="1"/>
              <a:t>Onderzoek: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err="1"/>
              <a:t>Windowgrootte</a:t>
            </a:r>
            <a:endParaRPr lang="nl-BE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/>
              <a:t>Vectorgrootte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/>
              <a:t>Algoritme</a:t>
            </a:r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7FEB7B94-70AA-D06E-A76C-30ABFB26E434}"/>
              </a:ext>
            </a:extLst>
          </p:cNvPr>
          <p:cNvSpPr txBox="1">
            <a:spLocks/>
          </p:cNvSpPr>
          <p:nvPr/>
        </p:nvSpPr>
        <p:spPr>
          <a:xfrm>
            <a:off x="838200" y="242044"/>
            <a:ext cx="1057702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BE" sz="4000" u="sng" cap="all">
                <a:solidFill>
                  <a:srgbClr val="1E64C8"/>
                </a:solidFill>
                <a:uFill>
                  <a:solidFill>
                    <a:srgbClr val="1E64C8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Doc2Vec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6D4F360-E3E2-B373-4FEB-D096C94B0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E53AB-F85C-4E28-B546-1F5EF74FBA83}" type="slidenum">
              <a:rPr lang="nl-BE" smtClean="0"/>
              <a:t>20</a:t>
            </a:fld>
            <a:endParaRPr lang="nl-BE"/>
          </a:p>
        </p:txBody>
      </p:sp>
      <p:sp>
        <p:nvSpPr>
          <p:cNvPr id="22" name="TextBox 5">
            <a:extLst>
              <a:ext uri="{FF2B5EF4-FFF2-40B4-BE49-F238E27FC236}">
                <a16:creationId xmlns:a16="http://schemas.microsoft.com/office/drawing/2014/main" id="{DEEE3A44-0D89-58D3-1FDB-0EDC91EC5485}"/>
              </a:ext>
            </a:extLst>
          </p:cNvPr>
          <p:cNvSpPr txBox="1"/>
          <p:nvPr/>
        </p:nvSpPr>
        <p:spPr>
          <a:xfrm>
            <a:off x="608743" y="6356350"/>
            <a:ext cx="442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/>
              <a:t>[4]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325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2" grpId="0" animBg="1"/>
    </p:bldLst>
  </p:timing>
  <p:extLst>
    <p:ext uri="{6950BFC3-D8DA-4A85-94F7-54DA5524770B}">
      <p188:commentRel xmlns:p188="http://schemas.microsoft.com/office/powerpoint/2018/8/main" r:id="rId2"/>
    </p:ext>
  </p:extLs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al 4">
            <a:extLst>
              <a:ext uri="{FF2B5EF4-FFF2-40B4-BE49-F238E27FC236}">
                <a16:creationId xmlns:a16="http://schemas.microsoft.com/office/drawing/2014/main" id="{E9757024-2684-5A3C-DE5F-025AD609D2A0}"/>
              </a:ext>
            </a:extLst>
          </p:cNvPr>
          <p:cNvSpPr/>
          <p:nvPr/>
        </p:nvSpPr>
        <p:spPr>
          <a:xfrm>
            <a:off x="1370047" y="3429000"/>
            <a:ext cx="720000" cy="72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1C708EAE-D9A8-6396-BB91-90C8EECCCED3}"/>
              </a:ext>
            </a:extLst>
          </p:cNvPr>
          <p:cNvSpPr txBox="1"/>
          <p:nvPr/>
        </p:nvSpPr>
        <p:spPr>
          <a:xfrm>
            <a:off x="9221585" y="3244334"/>
            <a:ext cx="248055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000" b="1"/>
              <a:t>Feature vector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000" err="1"/>
              <a:t>One</a:t>
            </a:r>
            <a:r>
              <a:rPr lang="nl-BE" sz="2000"/>
              <a:t>-hot </a:t>
            </a:r>
            <a:r>
              <a:rPr lang="nl-BE" sz="2000" err="1"/>
              <a:t>Encoded</a:t>
            </a:r>
            <a:endParaRPr lang="nl-BE" sz="20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000"/>
              <a:t>Afstand tot clusters</a:t>
            </a:r>
          </a:p>
        </p:txBody>
      </p:sp>
      <p:sp>
        <p:nvSpPr>
          <p:cNvPr id="7" name="Pijl: rechts 6">
            <a:extLst>
              <a:ext uri="{FF2B5EF4-FFF2-40B4-BE49-F238E27FC236}">
                <a16:creationId xmlns:a16="http://schemas.microsoft.com/office/drawing/2014/main" id="{DEE2683B-F42A-19F1-B30A-0B66923F6EF8}"/>
              </a:ext>
            </a:extLst>
          </p:cNvPr>
          <p:cNvSpPr/>
          <p:nvPr/>
        </p:nvSpPr>
        <p:spPr>
          <a:xfrm>
            <a:off x="2416117" y="3664041"/>
            <a:ext cx="720000" cy="24991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6E9BFDAB-5FB3-A1D1-D0A4-7D6DC5B0D0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7262" y="2626788"/>
            <a:ext cx="2572109" cy="2324424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ECBE6C3F-2113-417B-C038-3C6C9859AD39}"/>
              </a:ext>
            </a:extLst>
          </p:cNvPr>
          <p:cNvSpPr txBox="1"/>
          <p:nvPr/>
        </p:nvSpPr>
        <p:spPr>
          <a:xfrm>
            <a:off x="3407735" y="2257456"/>
            <a:ext cx="28842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000"/>
              <a:t>Clustering (</a:t>
            </a:r>
            <a:r>
              <a:rPr lang="nl-BE" sz="2000" err="1"/>
              <a:t>Unsupervised</a:t>
            </a:r>
            <a:r>
              <a:rPr lang="nl-BE" sz="2000"/>
              <a:t>)</a:t>
            </a:r>
          </a:p>
        </p:txBody>
      </p:sp>
      <p:sp>
        <p:nvSpPr>
          <p:cNvPr id="11" name="Pijl: rechts 10">
            <a:extLst>
              <a:ext uri="{FF2B5EF4-FFF2-40B4-BE49-F238E27FC236}">
                <a16:creationId xmlns:a16="http://schemas.microsoft.com/office/drawing/2014/main" id="{8FAE65E4-0637-7831-7362-80519B058630}"/>
              </a:ext>
            </a:extLst>
          </p:cNvPr>
          <p:cNvSpPr/>
          <p:nvPr/>
        </p:nvSpPr>
        <p:spPr>
          <a:xfrm>
            <a:off x="8154141" y="3671825"/>
            <a:ext cx="720000" cy="24991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2" name="Tekstvak 11">
            <a:extLst>
              <a:ext uri="{FF2B5EF4-FFF2-40B4-BE49-F238E27FC236}">
                <a16:creationId xmlns:a16="http://schemas.microsoft.com/office/drawing/2014/main" id="{CEFCD21A-727E-B66C-DCC3-80A3B21063FD}"/>
              </a:ext>
            </a:extLst>
          </p:cNvPr>
          <p:cNvSpPr txBox="1"/>
          <p:nvPr/>
        </p:nvSpPr>
        <p:spPr>
          <a:xfrm>
            <a:off x="1330267" y="2944472"/>
            <a:ext cx="10858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000"/>
              <a:t>Vector </a:t>
            </a:r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D161ACDE-9878-B095-4A72-C9505F32EE02}"/>
              </a:ext>
            </a:extLst>
          </p:cNvPr>
          <p:cNvSpPr txBox="1"/>
          <p:nvPr/>
        </p:nvSpPr>
        <p:spPr>
          <a:xfrm>
            <a:off x="6008061" y="2801450"/>
            <a:ext cx="214608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000" b="0" i="0" err="1">
                <a:effectLst/>
              </a:rPr>
              <a:t>Density</a:t>
            </a:r>
            <a:r>
              <a:rPr lang="nl-BE" sz="2000" b="0" i="0">
                <a:effectLst/>
              </a:rPr>
              <a:t> </a:t>
            </a:r>
            <a:r>
              <a:rPr lang="nl-BE" sz="2000" b="0" i="0" err="1">
                <a:effectLst/>
              </a:rPr>
              <a:t>based</a:t>
            </a:r>
            <a:r>
              <a:rPr lang="nl-BE" sz="2000" b="0" i="0">
                <a:effectLst/>
              </a:rPr>
              <a:t> clustering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000" err="1"/>
              <a:t>Hierarchical</a:t>
            </a:r>
            <a:r>
              <a:rPr lang="nl-BE" sz="2000"/>
              <a:t> clustering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000"/>
              <a:t>…</a:t>
            </a:r>
            <a:br>
              <a:rPr lang="nl-BE" sz="2000"/>
            </a:br>
            <a:endParaRPr lang="nl-BE" sz="200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D12C783-3E92-BC60-854F-627149A8F9A6}"/>
              </a:ext>
            </a:extLst>
          </p:cNvPr>
          <p:cNvSpPr txBox="1">
            <a:spLocks/>
          </p:cNvSpPr>
          <p:nvPr/>
        </p:nvSpPr>
        <p:spPr>
          <a:xfrm>
            <a:off x="838200" y="242044"/>
            <a:ext cx="1057702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BE" sz="4000" u="sng" cap="all">
                <a:solidFill>
                  <a:srgbClr val="1E64C8"/>
                </a:solidFill>
                <a:uFill>
                  <a:solidFill>
                    <a:srgbClr val="1E64C8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Doc2Vec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E1CB1A6-E34E-B190-07C4-3465CEDC6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E53AB-F85C-4E28-B546-1F5EF74FBA83}" type="slidenum">
              <a:rPr lang="nl-BE" smtClean="0"/>
              <a:t>21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056164627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6D9CCDB7-DDCE-7F2B-6733-7CF5A040AA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2289319"/>
            <a:ext cx="5562600" cy="3766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kstvak 5">
            <a:extLst>
              <a:ext uri="{FF2B5EF4-FFF2-40B4-BE49-F238E27FC236}">
                <a16:creationId xmlns:a16="http://schemas.microsoft.com/office/drawing/2014/main" id="{3AEB10CC-3689-545D-8C1E-0EC38ADD7C64}"/>
              </a:ext>
            </a:extLst>
          </p:cNvPr>
          <p:cNvSpPr txBox="1"/>
          <p:nvPr/>
        </p:nvSpPr>
        <p:spPr>
          <a:xfrm>
            <a:off x="7696200" y="2579370"/>
            <a:ext cx="3352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000" err="1"/>
              <a:t>Mask</a:t>
            </a:r>
            <a:r>
              <a:rPr lang="nl-BE" sz="2000"/>
              <a:t> 15%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000"/>
              <a:t>Predictie Woorden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8FB9AC8-4F0C-4DD1-61C0-9687E25A0ACB}"/>
              </a:ext>
            </a:extLst>
          </p:cNvPr>
          <p:cNvSpPr txBox="1">
            <a:spLocks/>
          </p:cNvSpPr>
          <p:nvPr/>
        </p:nvSpPr>
        <p:spPr>
          <a:xfrm>
            <a:off x="838200" y="242044"/>
            <a:ext cx="10210800" cy="18305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BE" sz="4000" u="sng" cap="all" err="1">
                <a:solidFill>
                  <a:srgbClr val="1E64C8"/>
                </a:solidFill>
                <a:uFill>
                  <a:solidFill>
                    <a:srgbClr val="1E64C8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Bidirectional</a:t>
            </a:r>
            <a:r>
              <a:rPr lang="nl-BE" sz="4000" u="sng" cap="all">
                <a:solidFill>
                  <a:srgbClr val="1E64C8"/>
                </a:solidFill>
                <a:uFill>
                  <a:solidFill>
                    <a:srgbClr val="1E64C8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 Encoder </a:t>
            </a:r>
            <a:r>
              <a:rPr lang="nl-BE" sz="4000" u="sng" cap="all" err="1">
                <a:solidFill>
                  <a:srgbClr val="1E64C8"/>
                </a:solidFill>
                <a:uFill>
                  <a:solidFill>
                    <a:srgbClr val="1E64C8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Representations</a:t>
            </a:r>
            <a:r>
              <a:rPr lang="nl-BE" sz="4000" u="sng" cap="all">
                <a:solidFill>
                  <a:srgbClr val="1E64C8"/>
                </a:solidFill>
                <a:uFill>
                  <a:solidFill>
                    <a:srgbClr val="1E64C8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nl-BE" sz="4000" u="sng" cap="all" err="1">
                <a:solidFill>
                  <a:srgbClr val="1E64C8"/>
                </a:solidFill>
                <a:uFill>
                  <a:solidFill>
                    <a:srgbClr val="1E64C8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from</a:t>
            </a:r>
            <a:r>
              <a:rPr lang="nl-BE" sz="4000" u="sng" cap="all">
                <a:solidFill>
                  <a:srgbClr val="1E64C8"/>
                </a:solidFill>
                <a:uFill>
                  <a:solidFill>
                    <a:srgbClr val="1E64C8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nl-BE" sz="4000" u="sng" cap="all" err="1">
                <a:solidFill>
                  <a:srgbClr val="1E64C8"/>
                </a:solidFill>
                <a:uFill>
                  <a:solidFill>
                    <a:srgbClr val="1E64C8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Transformers</a:t>
            </a:r>
            <a:r>
              <a:rPr lang="nl-BE" sz="4000" u="sng" cap="all">
                <a:solidFill>
                  <a:srgbClr val="1E64C8"/>
                </a:solidFill>
                <a:uFill>
                  <a:solidFill>
                    <a:srgbClr val="1E64C8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 (BERT)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BEE768B-F072-5DA3-BAFC-4AC8B38C9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E53AB-F85C-4E28-B546-1F5EF74FBA83}" type="slidenum">
              <a:rPr lang="nl-BE" smtClean="0"/>
              <a:t>22</a:t>
            </a:fld>
            <a:endParaRPr lang="nl-BE"/>
          </a:p>
        </p:txBody>
      </p:sp>
      <p:sp>
        <p:nvSpPr>
          <p:cNvPr id="7" name="TextBox 5">
            <a:extLst>
              <a:ext uri="{FF2B5EF4-FFF2-40B4-BE49-F238E27FC236}">
                <a16:creationId xmlns:a16="http://schemas.microsoft.com/office/drawing/2014/main" id="{87883E52-17DF-4B5A-89B5-534BEBBEEAD0}"/>
              </a:ext>
            </a:extLst>
          </p:cNvPr>
          <p:cNvSpPr txBox="1"/>
          <p:nvPr/>
        </p:nvSpPr>
        <p:spPr>
          <a:xfrm>
            <a:off x="608743" y="6356350"/>
            <a:ext cx="442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/>
              <a:t>[3]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8981501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62FA2044-8329-06E4-4F1F-61B15B0D68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534" y="3547111"/>
            <a:ext cx="7879773" cy="247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kstvak 2">
            <a:extLst>
              <a:ext uri="{FF2B5EF4-FFF2-40B4-BE49-F238E27FC236}">
                <a16:creationId xmlns:a16="http://schemas.microsoft.com/office/drawing/2014/main" id="{6F495682-C553-DBD6-0436-BA6714660541}"/>
              </a:ext>
            </a:extLst>
          </p:cNvPr>
          <p:cNvSpPr txBox="1"/>
          <p:nvPr/>
        </p:nvSpPr>
        <p:spPr>
          <a:xfrm>
            <a:off x="8490586" y="3680461"/>
            <a:ext cx="3352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000"/>
              <a:t>Predictie aangrenzende zinnen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000"/>
              <a:t>Analoog CLS voor sentiment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000"/>
              <a:t>Zelf labelen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000"/>
              <a:t>Geen onderzoek</a:t>
            </a:r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48A63DE3-B3CC-E159-A25C-A1E333DFA4F7}"/>
              </a:ext>
            </a:extLst>
          </p:cNvPr>
          <p:cNvSpPr txBox="1"/>
          <p:nvPr/>
        </p:nvSpPr>
        <p:spPr>
          <a:xfrm>
            <a:off x="838200" y="2579043"/>
            <a:ext cx="56673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400" b="1" err="1"/>
              <a:t>Pretrained</a:t>
            </a:r>
            <a:r>
              <a:rPr lang="nl-BE" sz="2400" b="1"/>
              <a:t> model + fine-</a:t>
            </a:r>
            <a:r>
              <a:rPr lang="nl-BE" sz="2400" b="1" err="1"/>
              <a:t>tuning</a:t>
            </a:r>
            <a:endParaRPr lang="nl-BE" sz="2400" b="1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91DFC71-D9B8-AEAA-CE9D-374FE733CEF1}"/>
              </a:ext>
            </a:extLst>
          </p:cNvPr>
          <p:cNvSpPr txBox="1">
            <a:spLocks/>
          </p:cNvSpPr>
          <p:nvPr/>
        </p:nvSpPr>
        <p:spPr>
          <a:xfrm>
            <a:off x="838200" y="242044"/>
            <a:ext cx="10515600" cy="18305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BE" sz="4000" u="sng" cap="all" err="1">
                <a:solidFill>
                  <a:srgbClr val="1E64C8"/>
                </a:solidFill>
                <a:uFill>
                  <a:solidFill>
                    <a:srgbClr val="1E64C8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Bidirectional</a:t>
            </a:r>
            <a:r>
              <a:rPr lang="nl-BE" sz="4000" u="sng" cap="all">
                <a:solidFill>
                  <a:srgbClr val="1E64C8"/>
                </a:solidFill>
                <a:uFill>
                  <a:solidFill>
                    <a:srgbClr val="1E64C8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 Encoder </a:t>
            </a:r>
            <a:r>
              <a:rPr lang="nl-BE" sz="4000" u="sng" cap="all" err="1">
                <a:solidFill>
                  <a:srgbClr val="1E64C8"/>
                </a:solidFill>
                <a:uFill>
                  <a:solidFill>
                    <a:srgbClr val="1E64C8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Representations</a:t>
            </a:r>
            <a:r>
              <a:rPr lang="nl-BE" sz="4000" u="sng" cap="all">
                <a:solidFill>
                  <a:srgbClr val="1E64C8"/>
                </a:solidFill>
                <a:uFill>
                  <a:solidFill>
                    <a:srgbClr val="1E64C8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nl-BE" sz="4000" u="sng" cap="all" err="1">
                <a:solidFill>
                  <a:srgbClr val="1E64C8"/>
                </a:solidFill>
                <a:uFill>
                  <a:solidFill>
                    <a:srgbClr val="1E64C8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from</a:t>
            </a:r>
            <a:r>
              <a:rPr lang="nl-BE" sz="4000" u="sng" cap="all">
                <a:solidFill>
                  <a:srgbClr val="1E64C8"/>
                </a:solidFill>
                <a:uFill>
                  <a:solidFill>
                    <a:srgbClr val="1E64C8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nl-BE" sz="4000" u="sng" cap="all" err="1">
                <a:solidFill>
                  <a:srgbClr val="1E64C8"/>
                </a:solidFill>
                <a:uFill>
                  <a:solidFill>
                    <a:srgbClr val="1E64C8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Transformers</a:t>
            </a:r>
            <a:r>
              <a:rPr lang="nl-BE" sz="4000" u="sng" cap="all">
                <a:solidFill>
                  <a:srgbClr val="1E64C8"/>
                </a:solidFill>
                <a:uFill>
                  <a:solidFill>
                    <a:srgbClr val="1E64C8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 (BERT)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2EA851-7AD9-96EE-C7E3-26871CAA9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E53AB-F85C-4E28-B546-1F5EF74FBA83}" type="slidenum">
              <a:rPr lang="nl-BE" smtClean="0"/>
              <a:t>23</a:t>
            </a:fld>
            <a:endParaRPr lang="nl-BE"/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8EF75438-D4F9-17EC-2660-D39579337B58}"/>
              </a:ext>
            </a:extLst>
          </p:cNvPr>
          <p:cNvSpPr txBox="1"/>
          <p:nvPr/>
        </p:nvSpPr>
        <p:spPr>
          <a:xfrm>
            <a:off x="608743" y="6356350"/>
            <a:ext cx="442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/>
              <a:t>[3]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7291448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ep 6">
            <a:extLst>
              <a:ext uri="{FF2B5EF4-FFF2-40B4-BE49-F238E27FC236}">
                <a16:creationId xmlns:a16="http://schemas.microsoft.com/office/drawing/2014/main" id="{B3FBEBC4-6166-72B2-2C90-5349CE5AC025}"/>
              </a:ext>
            </a:extLst>
          </p:cNvPr>
          <p:cNvGrpSpPr/>
          <p:nvPr/>
        </p:nvGrpSpPr>
        <p:grpSpPr>
          <a:xfrm rot="3574042">
            <a:off x="2797348" y="2102942"/>
            <a:ext cx="638249" cy="503720"/>
            <a:chOff x="1857978" y="1937446"/>
            <a:chExt cx="638249" cy="503720"/>
          </a:xfrm>
        </p:grpSpPr>
        <p:sp>
          <p:nvSpPr>
            <p:cNvPr id="8" name="Pijl: rechts 7">
              <a:extLst>
                <a:ext uri="{FF2B5EF4-FFF2-40B4-BE49-F238E27FC236}">
                  <a16:creationId xmlns:a16="http://schemas.microsoft.com/office/drawing/2014/main" id="{6CB39F5E-A347-5D1B-F2C6-7B9BCAD22A8C}"/>
                </a:ext>
              </a:extLst>
            </p:cNvPr>
            <p:cNvSpPr/>
            <p:nvPr/>
          </p:nvSpPr>
          <p:spPr>
            <a:xfrm rot="18000000">
              <a:off x="1925243" y="1870181"/>
              <a:ext cx="503720" cy="638249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9" name="Pijl: rechts 4">
              <a:extLst>
                <a:ext uri="{FF2B5EF4-FFF2-40B4-BE49-F238E27FC236}">
                  <a16:creationId xmlns:a16="http://schemas.microsoft.com/office/drawing/2014/main" id="{72039FF5-0811-A230-8A49-88CBAA0A8E8C}"/>
                </a:ext>
              </a:extLst>
            </p:cNvPr>
            <p:cNvSpPr txBox="1"/>
            <p:nvPr/>
          </p:nvSpPr>
          <p:spPr>
            <a:xfrm rot="18000000">
              <a:off x="1963022" y="2063266"/>
              <a:ext cx="352604" cy="38294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nl-BE" sz="1400" kern="1200"/>
            </a:p>
          </p:txBody>
        </p:sp>
      </p:grpSp>
      <p:grpSp>
        <p:nvGrpSpPr>
          <p:cNvPr id="10" name="Groep 9">
            <a:extLst>
              <a:ext uri="{FF2B5EF4-FFF2-40B4-BE49-F238E27FC236}">
                <a16:creationId xmlns:a16="http://schemas.microsoft.com/office/drawing/2014/main" id="{36543D0F-6783-3B2C-10D8-ED97C57620BF}"/>
              </a:ext>
            </a:extLst>
          </p:cNvPr>
          <p:cNvGrpSpPr/>
          <p:nvPr/>
        </p:nvGrpSpPr>
        <p:grpSpPr>
          <a:xfrm>
            <a:off x="705685" y="1409247"/>
            <a:ext cx="1891109" cy="1891109"/>
            <a:chOff x="1949058" y="988"/>
            <a:chExt cx="1891109" cy="1891109"/>
          </a:xfrm>
        </p:grpSpPr>
        <p:sp>
          <p:nvSpPr>
            <p:cNvPr id="11" name="Ovaal 10">
              <a:extLst>
                <a:ext uri="{FF2B5EF4-FFF2-40B4-BE49-F238E27FC236}">
                  <a16:creationId xmlns:a16="http://schemas.microsoft.com/office/drawing/2014/main" id="{73B00D1E-DB40-ED8B-6804-80D93A6B7A31}"/>
                </a:ext>
              </a:extLst>
            </p:cNvPr>
            <p:cNvSpPr/>
            <p:nvPr/>
          </p:nvSpPr>
          <p:spPr>
            <a:xfrm>
              <a:off x="1949058" y="988"/>
              <a:ext cx="1891109" cy="1891109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2" name="Ovaal 4">
              <a:extLst>
                <a:ext uri="{FF2B5EF4-FFF2-40B4-BE49-F238E27FC236}">
                  <a16:creationId xmlns:a16="http://schemas.microsoft.com/office/drawing/2014/main" id="{B42080B7-560B-E736-A11C-4586E85D13BC}"/>
                </a:ext>
              </a:extLst>
            </p:cNvPr>
            <p:cNvSpPr txBox="1"/>
            <p:nvPr/>
          </p:nvSpPr>
          <p:spPr>
            <a:xfrm>
              <a:off x="2226005" y="277935"/>
              <a:ext cx="1337215" cy="133721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1590" tIns="21590" rIns="21590" bIns="21590" numCol="1" spcCol="1270" anchor="ctr" anchorCtr="0">
              <a:noAutofit/>
            </a:bodyPr>
            <a:lstStyle/>
            <a:p>
              <a:pPr marL="0" lvl="0" indent="0" algn="ctr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nl-BE" kern="1200"/>
                <a:t>Input Data: Reviews</a:t>
              </a:r>
            </a:p>
          </p:txBody>
        </p:sp>
      </p:grpSp>
      <p:grpSp>
        <p:nvGrpSpPr>
          <p:cNvPr id="13" name="Groep 12">
            <a:extLst>
              <a:ext uri="{FF2B5EF4-FFF2-40B4-BE49-F238E27FC236}">
                <a16:creationId xmlns:a16="http://schemas.microsoft.com/office/drawing/2014/main" id="{9ACFA185-B128-DC06-A4CE-6C7736E61ED1}"/>
              </a:ext>
            </a:extLst>
          </p:cNvPr>
          <p:cNvGrpSpPr/>
          <p:nvPr/>
        </p:nvGrpSpPr>
        <p:grpSpPr>
          <a:xfrm rot="3574042">
            <a:off x="8476930" y="4643434"/>
            <a:ext cx="638249" cy="503720"/>
            <a:chOff x="1857978" y="1937446"/>
            <a:chExt cx="638249" cy="503720"/>
          </a:xfrm>
        </p:grpSpPr>
        <p:sp>
          <p:nvSpPr>
            <p:cNvPr id="14" name="Pijl: rechts 13">
              <a:extLst>
                <a:ext uri="{FF2B5EF4-FFF2-40B4-BE49-F238E27FC236}">
                  <a16:creationId xmlns:a16="http://schemas.microsoft.com/office/drawing/2014/main" id="{149360EC-566D-D7C5-643E-69AA58AF5A42}"/>
                </a:ext>
              </a:extLst>
            </p:cNvPr>
            <p:cNvSpPr/>
            <p:nvPr/>
          </p:nvSpPr>
          <p:spPr>
            <a:xfrm rot="18000000">
              <a:off x="1925243" y="1870181"/>
              <a:ext cx="503720" cy="638249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5" name="Pijl: rechts 4">
              <a:extLst>
                <a:ext uri="{FF2B5EF4-FFF2-40B4-BE49-F238E27FC236}">
                  <a16:creationId xmlns:a16="http://schemas.microsoft.com/office/drawing/2014/main" id="{19D638C1-8ECA-22AF-713F-4E60EE21D0CD}"/>
                </a:ext>
              </a:extLst>
            </p:cNvPr>
            <p:cNvSpPr txBox="1"/>
            <p:nvPr/>
          </p:nvSpPr>
          <p:spPr>
            <a:xfrm rot="18000000">
              <a:off x="1963022" y="2063266"/>
              <a:ext cx="352604" cy="38294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nl-BE" sz="1400" kern="1200"/>
            </a:p>
          </p:txBody>
        </p:sp>
      </p:grpSp>
      <p:grpSp>
        <p:nvGrpSpPr>
          <p:cNvPr id="16" name="Groep 15">
            <a:extLst>
              <a:ext uri="{FF2B5EF4-FFF2-40B4-BE49-F238E27FC236}">
                <a16:creationId xmlns:a16="http://schemas.microsoft.com/office/drawing/2014/main" id="{B3458F7A-E3B1-0208-FFCB-5FFAA9F19A67}"/>
              </a:ext>
            </a:extLst>
          </p:cNvPr>
          <p:cNvGrpSpPr/>
          <p:nvPr/>
        </p:nvGrpSpPr>
        <p:grpSpPr>
          <a:xfrm>
            <a:off x="9200973" y="3981240"/>
            <a:ext cx="1891109" cy="1891109"/>
            <a:chOff x="1949058" y="988"/>
            <a:chExt cx="1891109" cy="1891109"/>
          </a:xfrm>
        </p:grpSpPr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9A75673A-6091-F705-F7D6-1D114FD9E094}"/>
                </a:ext>
              </a:extLst>
            </p:cNvPr>
            <p:cNvSpPr/>
            <p:nvPr/>
          </p:nvSpPr>
          <p:spPr>
            <a:xfrm>
              <a:off x="1949058" y="988"/>
              <a:ext cx="1891109" cy="1891109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8" name="Ovaal 4">
              <a:extLst>
                <a:ext uri="{FF2B5EF4-FFF2-40B4-BE49-F238E27FC236}">
                  <a16:creationId xmlns:a16="http://schemas.microsoft.com/office/drawing/2014/main" id="{AFB30559-6004-1535-3493-194E3B1084BB}"/>
                </a:ext>
              </a:extLst>
            </p:cNvPr>
            <p:cNvSpPr txBox="1"/>
            <p:nvPr/>
          </p:nvSpPr>
          <p:spPr>
            <a:xfrm>
              <a:off x="2226005" y="277935"/>
              <a:ext cx="1337215" cy="133721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1590" tIns="21590" rIns="21590" bIns="21590" numCol="1" spcCol="1270" anchor="ctr" anchorCtr="0">
              <a:noAutofit/>
            </a:bodyPr>
            <a:lstStyle/>
            <a:p>
              <a:pPr marL="0" lvl="0" indent="0" algn="ctr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nl-BE" kern="1200"/>
                <a:t>Input features voor neuraal netwerk</a:t>
              </a:r>
            </a:p>
          </p:txBody>
        </p:sp>
      </p:grpSp>
      <p:grpSp>
        <p:nvGrpSpPr>
          <p:cNvPr id="3" name="Groep 2">
            <a:extLst>
              <a:ext uri="{FF2B5EF4-FFF2-40B4-BE49-F238E27FC236}">
                <a16:creationId xmlns:a16="http://schemas.microsoft.com/office/drawing/2014/main" id="{1FB5600A-4AB2-0916-AF71-06DA244CA2A7}"/>
              </a:ext>
            </a:extLst>
          </p:cNvPr>
          <p:cNvGrpSpPr/>
          <p:nvPr/>
        </p:nvGrpSpPr>
        <p:grpSpPr>
          <a:xfrm>
            <a:off x="6526140" y="1382447"/>
            <a:ext cx="1891109" cy="1891109"/>
            <a:chOff x="1949058" y="988"/>
            <a:chExt cx="1891109" cy="1891109"/>
          </a:xfrm>
        </p:grpSpPr>
        <p:sp>
          <p:nvSpPr>
            <p:cNvPr id="4" name="Ovaal 3">
              <a:extLst>
                <a:ext uri="{FF2B5EF4-FFF2-40B4-BE49-F238E27FC236}">
                  <a16:creationId xmlns:a16="http://schemas.microsoft.com/office/drawing/2014/main" id="{87FD0075-C2C8-1B4F-1140-22AD158B2841}"/>
                </a:ext>
              </a:extLst>
            </p:cNvPr>
            <p:cNvSpPr/>
            <p:nvPr/>
          </p:nvSpPr>
          <p:spPr>
            <a:xfrm>
              <a:off x="1949058" y="988"/>
              <a:ext cx="1891109" cy="1891109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5" name="Ovaal 4">
              <a:extLst>
                <a:ext uri="{FF2B5EF4-FFF2-40B4-BE49-F238E27FC236}">
                  <a16:creationId xmlns:a16="http://schemas.microsoft.com/office/drawing/2014/main" id="{F192929B-607E-D077-F6D4-7A40B0A8BBB7}"/>
                </a:ext>
              </a:extLst>
            </p:cNvPr>
            <p:cNvSpPr txBox="1"/>
            <p:nvPr/>
          </p:nvSpPr>
          <p:spPr>
            <a:xfrm>
              <a:off x="2226005" y="277935"/>
              <a:ext cx="1337215" cy="133721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1590" tIns="21590" rIns="21590" bIns="21590" numCol="1" spcCol="1270" anchor="ctr" anchorCtr="0">
              <a:noAutofit/>
            </a:bodyPr>
            <a:lstStyle/>
            <a:p>
              <a:pPr marL="0" lvl="0" indent="0" algn="ctr" defTabSz="12001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nl-BE" sz="1800" kern="1200"/>
                <a:t>Taalmodel toepassen</a:t>
              </a:r>
            </a:p>
          </p:txBody>
        </p:sp>
      </p:grpSp>
      <p:grpSp>
        <p:nvGrpSpPr>
          <p:cNvPr id="25" name="Groep 24">
            <a:extLst>
              <a:ext uri="{FF2B5EF4-FFF2-40B4-BE49-F238E27FC236}">
                <a16:creationId xmlns:a16="http://schemas.microsoft.com/office/drawing/2014/main" id="{42FCA105-356F-D6E2-39DB-10DDB7DB0338}"/>
              </a:ext>
            </a:extLst>
          </p:cNvPr>
          <p:cNvGrpSpPr/>
          <p:nvPr/>
        </p:nvGrpSpPr>
        <p:grpSpPr>
          <a:xfrm>
            <a:off x="3632895" y="1409247"/>
            <a:ext cx="1891109" cy="1891109"/>
            <a:chOff x="1949058" y="988"/>
            <a:chExt cx="1891109" cy="1891109"/>
          </a:xfrm>
        </p:grpSpPr>
        <p:sp>
          <p:nvSpPr>
            <p:cNvPr id="26" name="Ovaal 25">
              <a:extLst>
                <a:ext uri="{FF2B5EF4-FFF2-40B4-BE49-F238E27FC236}">
                  <a16:creationId xmlns:a16="http://schemas.microsoft.com/office/drawing/2014/main" id="{67F035D4-BC62-92B7-A3EF-994811F3FC6F}"/>
                </a:ext>
              </a:extLst>
            </p:cNvPr>
            <p:cNvSpPr/>
            <p:nvPr/>
          </p:nvSpPr>
          <p:spPr>
            <a:xfrm>
              <a:off x="1949058" y="988"/>
              <a:ext cx="1891109" cy="1891109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7" name="Ovaal 4">
              <a:extLst>
                <a:ext uri="{FF2B5EF4-FFF2-40B4-BE49-F238E27FC236}">
                  <a16:creationId xmlns:a16="http://schemas.microsoft.com/office/drawing/2014/main" id="{BEEE8FC4-6EEB-A8CA-F0BC-C669ADE7BB8A}"/>
                </a:ext>
              </a:extLst>
            </p:cNvPr>
            <p:cNvSpPr txBox="1"/>
            <p:nvPr/>
          </p:nvSpPr>
          <p:spPr>
            <a:xfrm>
              <a:off x="2226005" y="277935"/>
              <a:ext cx="1337215" cy="133721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1590" tIns="21590" rIns="21590" bIns="21590" numCol="1" spcCol="1270" anchor="ctr" anchorCtr="0">
              <a:noAutofit/>
            </a:bodyPr>
            <a:lstStyle/>
            <a:p>
              <a:pPr marL="0" lvl="0" indent="0" algn="ctr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nl-BE" kern="1200"/>
                <a:t>NLP</a:t>
              </a:r>
              <a:r>
                <a:rPr lang="nl-BE" sz="1700" kern="1200"/>
                <a:t> preprocessing</a:t>
              </a:r>
            </a:p>
          </p:txBody>
        </p:sp>
      </p:grpSp>
      <p:grpSp>
        <p:nvGrpSpPr>
          <p:cNvPr id="28" name="Groep 27">
            <a:extLst>
              <a:ext uri="{FF2B5EF4-FFF2-40B4-BE49-F238E27FC236}">
                <a16:creationId xmlns:a16="http://schemas.microsoft.com/office/drawing/2014/main" id="{5453A163-F7B1-DA5A-8FB5-A0F857B0E182}"/>
              </a:ext>
            </a:extLst>
          </p:cNvPr>
          <p:cNvGrpSpPr/>
          <p:nvPr/>
        </p:nvGrpSpPr>
        <p:grpSpPr>
          <a:xfrm>
            <a:off x="6500028" y="3940863"/>
            <a:ext cx="1891109" cy="1891109"/>
            <a:chOff x="1949058" y="988"/>
            <a:chExt cx="1891109" cy="1891109"/>
          </a:xfrm>
        </p:grpSpPr>
        <p:sp>
          <p:nvSpPr>
            <p:cNvPr id="29" name="Ovaal 28">
              <a:extLst>
                <a:ext uri="{FF2B5EF4-FFF2-40B4-BE49-F238E27FC236}">
                  <a16:creationId xmlns:a16="http://schemas.microsoft.com/office/drawing/2014/main" id="{54292FC5-A948-073A-2436-3B32DA2C795C}"/>
                </a:ext>
              </a:extLst>
            </p:cNvPr>
            <p:cNvSpPr/>
            <p:nvPr/>
          </p:nvSpPr>
          <p:spPr>
            <a:xfrm>
              <a:off x="1949058" y="988"/>
              <a:ext cx="1891109" cy="1891109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0" name="Ovaal 4">
              <a:extLst>
                <a:ext uri="{FF2B5EF4-FFF2-40B4-BE49-F238E27FC236}">
                  <a16:creationId xmlns:a16="http://schemas.microsoft.com/office/drawing/2014/main" id="{53FC8764-6ED8-134B-3EA7-9E0C27FB43C6}"/>
                </a:ext>
              </a:extLst>
            </p:cNvPr>
            <p:cNvSpPr txBox="1"/>
            <p:nvPr/>
          </p:nvSpPr>
          <p:spPr>
            <a:xfrm>
              <a:off x="2226005" y="277935"/>
              <a:ext cx="1337215" cy="133721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1590" tIns="21590" rIns="21590" bIns="21590" numCol="1" spcCol="1270" anchor="ctr" anchorCtr="0">
              <a:noAutofit/>
            </a:bodyPr>
            <a:lstStyle/>
            <a:p>
              <a:pPr marL="0" lvl="0" indent="0" algn="ctr" defTabSz="2266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nl-BE" sz="1800" kern="1200"/>
                <a:t>Analyse en verbeteren</a:t>
              </a:r>
            </a:p>
          </p:txBody>
        </p:sp>
      </p:grpSp>
      <p:grpSp>
        <p:nvGrpSpPr>
          <p:cNvPr id="31" name="Groep 30">
            <a:extLst>
              <a:ext uri="{FF2B5EF4-FFF2-40B4-BE49-F238E27FC236}">
                <a16:creationId xmlns:a16="http://schemas.microsoft.com/office/drawing/2014/main" id="{90B5D1C6-EB78-8E4F-6FEE-1E4CE02CED84}"/>
              </a:ext>
            </a:extLst>
          </p:cNvPr>
          <p:cNvGrpSpPr/>
          <p:nvPr/>
        </p:nvGrpSpPr>
        <p:grpSpPr>
          <a:xfrm rot="3574042">
            <a:off x="5705947" y="2102940"/>
            <a:ext cx="638249" cy="503720"/>
            <a:chOff x="1857978" y="1937446"/>
            <a:chExt cx="638249" cy="503720"/>
          </a:xfrm>
        </p:grpSpPr>
        <p:sp>
          <p:nvSpPr>
            <p:cNvPr id="32" name="Pijl: rechts 31">
              <a:extLst>
                <a:ext uri="{FF2B5EF4-FFF2-40B4-BE49-F238E27FC236}">
                  <a16:creationId xmlns:a16="http://schemas.microsoft.com/office/drawing/2014/main" id="{C2938BC7-5E33-DF5A-7B4B-8682B2A3D512}"/>
                </a:ext>
              </a:extLst>
            </p:cNvPr>
            <p:cNvSpPr/>
            <p:nvPr/>
          </p:nvSpPr>
          <p:spPr>
            <a:xfrm rot="18000000">
              <a:off x="1925243" y="1870181"/>
              <a:ext cx="503720" cy="638249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3" name="Pijl: rechts 4">
              <a:extLst>
                <a:ext uri="{FF2B5EF4-FFF2-40B4-BE49-F238E27FC236}">
                  <a16:creationId xmlns:a16="http://schemas.microsoft.com/office/drawing/2014/main" id="{C0C5BC9C-9C95-557D-13C4-52C6DB19CAC8}"/>
                </a:ext>
              </a:extLst>
            </p:cNvPr>
            <p:cNvSpPr txBox="1"/>
            <p:nvPr/>
          </p:nvSpPr>
          <p:spPr>
            <a:xfrm rot="18000000">
              <a:off x="1963022" y="2063266"/>
              <a:ext cx="352604" cy="38294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nl-BE" sz="1400" kern="1200"/>
            </a:p>
          </p:txBody>
        </p:sp>
      </p:grpSp>
      <p:grpSp>
        <p:nvGrpSpPr>
          <p:cNvPr id="34" name="Groep 33">
            <a:extLst>
              <a:ext uri="{FF2B5EF4-FFF2-40B4-BE49-F238E27FC236}">
                <a16:creationId xmlns:a16="http://schemas.microsoft.com/office/drawing/2014/main" id="{F878FAB4-89CD-38B6-A145-B2774AA246A2}"/>
              </a:ext>
            </a:extLst>
          </p:cNvPr>
          <p:cNvGrpSpPr/>
          <p:nvPr/>
        </p:nvGrpSpPr>
        <p:grpSpPr>
          <a:xfrm rot="8951680">
            <a:off x="6644451" y="3412056"/>
            <a:ext cx="638249" cy="503720"/>
            <a:chOff x="1857978" y="1937446"/>
            <a:chExt cx="638249" cy="503720"/>
          </a:xfrm>
        </p:grpSpPr>
        <p:sp>
          <p:nvSpPr>
            <p:cNvPr id="35" name="Pijl: rechts 34">
              <a:extLst>
                <a:ext uri="{FF2B5EF4-FFF2-40B4-BE49-F238E27FC236}">
                  <a16:creationId xmlns:a16="http://schemas.microsoft.com/office/drawing/2014/main" id="{AB506D58-EE5F-5898-E10B-BCD9D4C86260}"/>
                </a:ext>
              </a:extLst>
            </p:cNvPr>
            <p:cNvSpPr/>
            <p:nvPr/>
          </p:nvSpPr>
          <p:spPr>
            <a:xfrm rot="18000000">
              <a:off x="1925243" y="1870181"/>
              <a:ext cx="503720" cy="638249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6" name="Pijl: rechts 4">
              <a:extLst>
                <a:ext uri="{FF2B5EF4-FFF2-40B4-BE49-F238E27FC236}">
                  <a16:creationId xmlns:a16="http://schemas.microsoft.com/office/drawing/2014/main" id="{C8295BCA-B2F5-D3DA-A426-99E9F8383DD0}"/>
                </a:ext>
              </a:extLst>
            </p:cNvPr>
            <p:cNvSpPr txBox="1"/>
            <p:nvPr/>
          </p:nvSpPr>
          <p:spPr>
            <a:xfrm rot="18000000">
              <a:off x="1963022" y="2063266"/>
              <a:ext cx="352604" cy="38294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nl-BE" sz="1400" kern="1200"/>
            </a:p>
          </p:txBody>
        </p:sp>
      </p:grpSp>
      <p:grpSp>
        <p:nvGrpSpPr>
          <p:cNvPr id="37" name="Groep 36">
            <a:extLst>
              <a:ext uri="{FF2B5EF4-FFF2-40B4-BE49-F238E27FC236}">
                <a16:creationId xmlns:a16="http://schemas.microsoft.com/office/drawing/2014/main" id="{7B8DCA73-E8AC-4149-4B50-7F1DC4F78E60}"/>
              </a:ext>
            </a:extLst>
          </p:cNvPr>
          <p:cNvGrpSpPr/>
          <p:nvPr/>
        </p:nvGrpSpPr>
        <p:grpSpPr>
          <a:xfrm rot="19721141">
            <a:off x="7565682" y="3348350"/>
            <a:ext cx="638249" cy="503720"/>
            <a:chOff x="1857978" y="1937446"/>
            <a:chExt cx="638249" cy="503720"/>
          </a:xfrm>
        </p:grpSpPr>
        <p:sp>
          <p:nvSpPr>
            <p:cNvPr id="38" name="Pijl: rechts 37">
              <a:extLst>
                <a:ext uri="{FF2B5EF4-FFF2-40B4-BE49-F238E27FC236}">
                  <a16:creationId xmlns:a16="http://schemas.microsoft.com/office/drawing/2014/main" id="{821D20B5-ABB1-BF49-98B9-C758E4366FEC}"/>
                </a:ext>
              </a:extLst>
            </p:cNvPr>
            <p:cNvSpPr/>
            <p:nvPr/>
          </p:nvSpPr>
          <p:spPr>
            <a:xfrm rot="18000000">
              <a:off x="1925243" y="1870181"/>
              <a:ext cx="503720" cy="638249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9" name="Pijl: rechts 4">
              <a:extLst>
                <a:ext uri="{FF2B5EF4-FFF2-40B4-BE49-F238E27FC236}">
                  <a16:creationId xmlns:a16="http://schemas.microsoft.com/office/drawing/2014/main" id="{8D878D36-324F-4D8B-0DE6-F472E90A4BDE}"/>
                </a:ext>
              </a:extLst>
            </p:cNvPr>
            <p:cNvSpPr txBox="1"/>
            <p:nvPr/>
          </p:nvSpPr>
          <p:spPr>
            <a:xfrm rot="18000000">
              <a:off x="1963022" y="2063266"/>
              <a:ext cx="352604" cy="38294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nl-BE" sz="1400" kern="1200"/>
            </a:p>
          </p:txBody>
        </p:sp>
      </p:grpSp>
      <p:sp>
        <p:nvSpPr>
          <p:cNvPr id="42" name="Title 1">
            <a:extLst>
              <a:ext uri="{FF2B5EF4-FFF2-40B4-BE49-F238E27FC236}">
                <a16:creationId xmlns:a16="http://schemas.microsoft.com/office/drawing/2014/main" id="{8673D81D-9947-3165-27EC-3A7D52F5C9C7}"/>
              </a:ext>
            </a:extLst>
          </p:cNvPr>
          <p:cNvSpPr txBox="1">
            <a:spLocks/>
          </p:cNvSpPr>
          <p:nvPr/>
        </p:nvSpPr>
        <p:spPr>
          <a:xfrm>
            <a:off x="838200" y="242044"/>
            <a:ext cx="1057702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BE" sz="4000" u="sng" cap="all">
                <a:solidFill>
                  <a:srgbClr val="1E64C8"/>
                </a:solidFill>
                <a:uFill>
                  <a:solidFill>
                    <a:srgbClr val="1E64C8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NLP: pipeline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0AAABC-9264-7B8A-A630-4EBCDDE3F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E53AB-F85C-4E28-B546-1F5EF74FBA83}" type="slidenum">
              <a:rPr lang="nl-BE" smtClean="0"/>
              <a:t>24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94785416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20E509-AE4E-18E1-2460-F43B134596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/>
              <a:t>Sentiment Analysis van reviews per zin (BERT)</a:t>
            </a:r>
          </a:p>
          <a:p>
            <a:pPr lvl="1"/>
            <a:r>
              <a:rPr lang="nl-BE"/>
              <a:t>Zin goed/slecht?</a:t>
            </a:r>
          </a:p>
          <a:p>
            <a:endParaRPr lang="nl-BE"/>
          </a:p>
          <a:p>
            <a:r>
              <a:rPr lang="nl-BE"/>
              <a:t>Topic </a:t>
            </a:r>
            <a:r>
              <a:rPr lang="nl-BE" err="1"/>
              <a:t>extraction</a:t>
            </a:r>
            <a:r>
              <a:rPr lang="nl-BE"/>
              <a:t> per zin (onderzoek)</a:t>
            </a:r>
          </a:p>
          <a:p>
            <a:pPr lvl="1"/>
            <a:r>
              <a:rPr lang="nl-BE"/>
              <a:t>Welk onderwerp goed/slecht?</a:t>
            </a:r>
          </a:p>
          <a:p>
            <a:pPr lvl="1"/>
            <a:endParaRPr lang="nl-BE"/>
          </a:p>
          <a:p>
            <a:pPr marL="457200" lvl="1" indent="0">
              <a:buNone/>
            </a:pPr>
            <a:endParaRPr lang="nl-BE"/>
          </a:p>
          <a:p>
            <a:pPr marL="457200" lvl="1" indent="0">
              <a:buNone/>
            </a:pPr>
            <a:endParaRPr lang="nl-BE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47559C3-CC6C-A0B4-C33A-2E02D095F549}"/>
              </a:ext>
            </a:extLst>
          </p:cNvPr>
          <p:cNvSpPr txBox="1">
            <a:spLocks/>
          </p:cNvSpPr>
          <p:nvPr/>
        </p:nvSpPr>
        <p:spPr>
          <a:xfrm>
            <a:off x="838200" y="242044"/>
            <a:ext cx="1057702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BE" sz="4000" u="sng" cap="all">
                <a:solidFill>
                  <a:srgbClr val="1E64C8"/>
                </a:solidFill>
                <a:uFill>
                  <a:solidFill>
                    <a:srgbClr val="1E64C8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NLP in aanbevelingssystemen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8ED8DDB-80B4-FBD3-767E-618330046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E53AB-F85C-4E28-B546-1F5EF74FBA83}" type="slidenum">
              <a:rPr lang="nl-BE" smtClean="0"/>
              <a:t>25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693661130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/>
              <a:t>Eigen onderzoek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E184E0-0BD4-4705-A12B-9B71DDE63301}" type="slidenum">
              <a:rPr lang="nl-BE" smtClean="0"/>
              <a:pPr/>
              <a:t>26</a:t>
            </a:fld>
            <a:endParaRPr lang="nl-BE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E1464A7-A7CA-667C-4831-0AB570B3D9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431" y="5734111"/>
            <a:ext cx="956049" cy="801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7003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B29738-EFA2-77AB-3C4C-8DBD7A2EDC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Combinatie van gelabelde en tekstuele data</a:t>
            </a:r>
          </a:p>
          <a:p>
            <a:pPr lvl="1"/>
            <a:r>
              <a:rPr lang="nl-BE" dirty="0"/>
              <a:t>Tekst omzetten naar categorieën</a:t>
            </a:r>
            <a:r>
              <a:rPr lang="en-GB" dirty="0"/>
              <a:t> </a:t>
            </a:r>
            <a:r>
              <a:rPr lang="nl-BE" dirty="0"/>
              <a:t>(= nieuwe labels)</a:t>
            </a:r>
          </a:p>
          <a:p>
            <a:pPr lvl="1"/>
            <a:r>
              <a:rPr lang="nl-BE" dirty="0"/>
              <a:t>Samenvoegen met gelabelde data</a:t>
            </a:r>
          </a:p>
          <a:p>
            <a:pPr marL="0" indent="0">
              <a:buNone/>
            </a:pPr>
            <a:endParaRPr lang="en-GB" dirty="0"/>
          </a:p>
          <a:p>
            <a:r>
              <a:rPr lang="nl-BE" dirty="0"/>
              <a:t>MLP neuraal netwerk</a:t>
            </a:r>
          </a:p>
          <a:p>
            <a:endParaRPr lang="en-GB" dirty="0"/>
          </a:p>
          <a:p>
            <a:r>
              <a:rPr lang="nl-BE" dirty="0"/>
              <a:t>Output: voorspelling score voor</a:t>
            </a:r>
            <a:br>
              <a:rPr lang="nl-BE" dirty="0"/>
            </a:br>
            <a:r>
              <a:rPr lang="nl-BE" dirty="0"/>
              <a:t>               specifiek restaurant</a:t>
            </a:r>
          </a:p>
          <a:p>
            <a:pPr lvl="1"/>
            <a:endParaRPr lang="nl-BE" dirty="0"/>
          </a:p>
        </p:txBody>
      </p:sp>
      <p:pic>
        <p:nvPicPr>
          <p:cNvPr id="15" name="Picture 14" descr="Diagram van voorstel Neuraal netwerk">
            <a:extLst>
              <a:ext uri="{FF2B5EF4-FFF2-40B4-BE49-F238E27FC236}">
                <a16:creationId xmlns:a16="http://schemas.microsoft.com/office/drawing/2014/main" id="{27662490-D579-9D55-EDF2-398A029E386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0399" y="1532637"/>
            <a:ext cx="5252198" cy="5169835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8B852709-B6C6-5D8A-1E1F-1462F5611E48}"/>
              </a:ext>
            </a:extLst>
          </p:cNvPr>
          <p:cNvSpPr txBox="1">
            <a:spLocks/>
          </p:cNvSpPr>
          <p:nvPr/>
        </p:nvSpPr>
        <p:spPr>
          <a:xfrm>
            <a:off x="838200" y="242044"/>
            <a:ext cx="1057702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BE" sz="4000" u="sng" cap="all">
                <a:solidFill>
                  <a:srgbClr val="1E64C8"/>
                </a:solidFill>
                <a:uFill>
                  <a:solidFill>
                    <a:srgbClr val="1E64C8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Eigen Onderzoek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E23E3B0-1F91-A060-9C66-90BEE0943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E53AB-F85C-4E28-B546-1F5EF74FBA83}" type="slidenum">
              <a:rPr lang="nl-BE" smtClean="0"/>
              <a:t>27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850086095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931BE-0E58-D8DE-C85F-CF5982809A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/>
              <a:t>10-Fold Cross </a:t>
            </a:r>
            <a:r>
              <a:rPr lang="nl-BE" err="1"/>
              <a:t>Validation</a:t>
            </a:r>
            <a:endParaRPr lang="nl-BE"/>
          </a:p>
          <a:p>
            <a:r>
              <a:rPr lang="nl-BE"/>
              <a:t>P</a:t>
            </a:r>
            <a:r>
              <a:rPr lang="en-BE"/>
              <a:t>ython</a:t>
            </a:r>
            <a:r>
              <a:rPr lang="nl-BE"/>
              <a:t> 3.11</a:t>
            </a:r>
          </a:p>
          <a:p>
            <a:pPr lvl="1"/>
            <a:r>
              <a:rPr lang="nl-BE" err="1"/>
              <a:t>Keras</a:t>
            </a:r>
            <a:endParaRPr lang="nl-BE"/>
          </a:p>
          <a:p>
            <a:pPr lvl="1"/>
            <a:r>
              <a:rPr lang="nl-BE" err="1"/>
              <a:t>gensim</a:t>
            </a:r>
            <a:endParaRPr lang="nl-BE"/>
          </a:p>
          <a:p>
            <a:endParaRPr lang="nl-BE"/>
          </a:p>
        </p:txBody>
      </p:sp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9C36E507-5036-CC45-147B-1F32BF9FC5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9892" y="5722127"/>
            <a:ext cx="3232108" cy="937311"/>
          </a:xfrm>
          <a:prstGeom prst="rect">
            <a:avLst/>
          </a:prstGeom>
        </p:spPr>
      </p:pic>
      <p:pic>
        <p:nvPicPr>
          <p:cNvPr id="9" name="Picture 8" descr="Text, logo&#10;&#10;Description automatically generated">
            <a:extLst>
              <a:ext uri="{FF2B5EF4-FFF2-40B4-BE49-F238E27FC236}">
                <a16:creationId xmlns:a16="http://schemas.microsoft.com/office/drawing/2014/main" id="{414AD370-C129-5745-00A7-6803046C95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6505" y="5422588"/>
            <a:ext cx="4060591" cy="1536387"/>
          </a:xfrm>
          <a:prstGeom prst="rect">
            <a:avLst/>
          </a:prstGeom>
        </p:spPr>
      </p:pic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FD1B53C5-F17A-5C6D-4650-C88F993547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8156" y="2625988"/>
            <a:ext cx="5307790" cy="1792814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AC0BB37-78DB-2BD0-DF98-99FCF01645F4}"/>
              </a:ext>
            </a:extLst>
          </p:cNvPr>
          <p:cNvCxnSpPr>
            <a:cxnSpLocks/>
          </p:cNvCxnSpPr>
          <p:nvPr/>
        </p:nvCxnSpPr>
        <p:spPr>
          <a:xfrm flipH="1">
            <a:off x="6931923" y="4061729"/>
            <a:ext cx="1080097" cy="149127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FDB66A1-091E-A44F-7E16-A9FEFF5BA437}"/>
              </a:ext>
            </a:extLst>
          </p:cNvPr>
          <p:cNvCxnSpPr>
            <a:cxnSpLocks/>
          </p:cNvCxnSpPr>
          <p:nvPr/>
        </p:nvCxnSpPr>
        <p:spPr>
          <a:xfrm>
            <a:off x="8959892" y="4061729"/>
            <a:ext cx="880928" cy="149127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1">
            <a:extLst>
              <a:ext uri="{FF2B5EF4-FFF2-40B4-BE49-F238E27FC236}">
                <a16:creationId xmlns:a16="http://schemas.microsoft.com/office/drawing/2014/main" id="{E0B00440-B2CE-7EA0-6FE3-FE9801B74C35}"/>
              </a:ext>
            </a:extLst>
          </p:cNvPr>
          <p:cNvSpPr txBox="1">
            <a:spLocks/>
          </p:cNvSpPr>
          <p:nvPr/>
        </p:nvSpPr>
        <p:spPr>
          <a:xfrm>
            <a:off x="838200" y="242044"/>
            <a:ext cx="1057702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BE" sz="4000" u="sng" cap="all">
                <a:solidFill>
                  <a:srgbClr val="1E64C8"/>
                </a:solidFill>
                <a:uFill>
                  <a:solidFill>
                    <a:srgbClr val="1E64C8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Implementatie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05FFB93-2C28-50C7-4520-5B8B66B49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E53AB-F85C-4E28-B546-1F5EF74FBA83}" type="slidenum">
              <a:rPr lang="nl-BE" smtClean="0"/>
              <a:t>28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73927598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3AB046-B793-ECE0-8B0A-F7D0FAD02C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6075"/>
            <a:ext cx="10515600" cy="4351338"/>
          </a:xfrm>
        </p:spPr>
        <p:txBody>
          <a:bodyPr/>
          <a:lstStyle/>
          <a:p>
            <a:r>
              <a:rPr lang="nl-BE"/>
              <a:t>Taalmodellen (LDA/Doc2Vec)</a:t>
            </a:r>
          </a:p>
          <a:p>
            <a:pPr marL="800100" lvl="1" indent="-342900"/>
            <a:r>
              <a:rPr lang="nl-BE" b="0">
                <a:solidFill>
                  <a:schemeClr val="tx1"/>
                </a:solidFill>
                <a:cs typeface="Calibri"/>
              </a:rPr>
              <a:t>Hyperparameters LDA</a:t>
            </a:r>
          </a:p>
          <a:p>
            <a:pPr marL="1257300" lvl="2" indent="-342900"/>
            <a:r>
              <a:rPr lang="nl-BE">
                <a:cs typeface="Calibri" panose="020F0502020204030204"/>
              </a:rPr>
              <a:t>Aantal topics (LDA)</a:t>
            </a:r>
          </a:p>
          <a:p>
            <a:pPr marL="1257300" lvl="2" indent="-342900"/>
            <a:r>
              <a:rPr lang="en-US" err="1"/>
              <a:t>Biterm</a:t>
            </a:r>
            <a:r>
              <a:rPr lang="en-US"/>
              <a:t> Topic Model </a:t>
            </a:r>
            <a:endParaRPr lang="nl-BE">
              <a:cs typeface="Calibri"/>
            </a:endParaRPr>
          </a:p>
          <a:p>
            <a:pPr marL="800100" lvl="1" indent="-342900"/>
            <a:r>
              <a:rPr lang="nl-BE" b="0">
                <a:solidFill>
                  <a:schemeClr val="tx1"/>
                </a:solidFill>
                <a:cs typeface="Calibri"/>
              </a:rPr>
              <a:t>Hyperparameters </a:t>
            </a:r>
            <a:r>
              <a:rPr lang="nl-BE">
                <a:cs typeface="Calibri"/>
              </a:rPr>
              <a:t>Doc2Vec</a:t>
            </a:r>
          </a:p>
          <a:p>
            <a:pPr marL="1257300" lvl="2" indent="-342900"/>
            <a:r>
              <a:rPr lang="nl-BE" err="1">
                <a:cs typeface="Calibri"/>
              </a:rPr>
              <a:t>Windowgrootte</a:t>
            </a:r>
            <a:endParaRPr lang="nl-BE">
              <a:cs typeface="Calibri"/>
            </a:endParaRPr>
          </a:p>
          <a:p>
            <a:pPr marL="1257300" lvl="2" indent="-342900"/>
            <a:r>
              <a:rPr lang="nl-BE">
                <a:cs typeface="Calibri"/>
              </a:rPr>
              <a:t>Vectorgrootte </a:t>
            </a:r>
          </a:p>
          <a:p>
            <a:pPr marL="1257300" lvl="2" indent="-342900"/>
            <a:r>
              <a:rPr lang="nl-BE">
                <a:cs typeface="Calibri"/>
              </a:rPr>
              <a:t>Doc2Vec algoritme</a:t>
            </a:r>
          </a:p>
          <a:p>
            <a:pPr marL="1257300" lvl="2" indent="-342900"/>
            <a:r>
              <a:rPr lang="en-GB" b="0">
                <a:solidFill>
                  <a:schemeClr val="tx1"/>
                </a:solidFill>
                <a:cs typeface="Calibri"/>
              </a:rPr>
              <a:t>Unsupervised learning </a:t>
            </a:r>
            <a:r>
              <a:rPr lang="en-GB" b="0" err="1">
                <a:solidFill>
                  <a:schemeClr val="tx1"/>
                </a:solidFill>
                <a:cs typeface="Calibri"/>
              </a:rPr>
              <a:t>al</a:t>
            </a:r>
            <a:r>
              <a:rPr lang="en-GB" err="1">
                <a:cs typeface="Calibri"/>
              </a:rPr>
              <a:t>goritme</a:t>
            </a:r>
            <a:r>
              <a:rPr lang="en-GB">
                <a:cs typeface="Calibri"/>
              </a:rPr>
              <a:t> (clustering)</a:t>
            </a:r>
            <a:endParaRPr lang="nl-BE" b="0">
              <a:solidFill>
                <a:schemeClr val="tx1"/>
              </a:solidFill>
              <a:cs typeface="Calibri"/>
            </a:endParaRPr>
          </a:p>
          <a:p>
            <a:pPr marL="800100" lvl="1" indent="-342900"/>
            <a:r>
              <a:rPr lang="nl-BE" b="0">
                <a:solidFill>
                  <a:schemeClr val="tx1"/>
                </a:solidFill>
                <a:cs typeface="Calibri"/>
              </a:rPr>
              <a:t>Optimaal taalmodel (combinatie mogelijk)</a:t>
            </a:r>
            <a:endParaRPr lang="en-GB">
              <a:cs typeface="Calibri"/>
            </a:endParaRPr>
          </a:p>
          <a:p>
            <a:pPr marL="342900" indent="-342900"/>
            <a:endParaRPr lang="en-GB">
              <a:cs typeface="Calibri"/>
            </a:endParaRPr>
          </a:p>
        </p:txBody>
      </p:sp>
      <p:sp>
        <p:nvSpPr>
          <p:cNvPr id="4" name="Rechteraccolade 3">
            <a:extLst>
              <a:ext uri="{FF2B5EF4-FFF2-40B4-BE49-F238E27FC236}">
                <a16:creationId xmlns:a16="http://schemas.microsoft.com/office/drawing/2014/main" id="{9A99B742-AA08-D290-8420-E39150961659}"/>
              </a:ext>
            </a:extLst>
          </p:cNvPr>
          <p:cNvSpPr/>
          <p:nvPr/>
        </p:nvSpPr>
        <p:spPr>
          <a:xfrm>
            <a:off x="7096125" y="1700260"/>
            <a:ext cx="504000" cy="3492000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 b="1">
              <a:ln w="0">
                <a:solidFill>
                  <a:schemeClr val="tx1"/>
                </a:solidFill>
              </a:ln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095DFC4-3106-B4A7-AA70-BD1CD38B970F}"/>
              </a:ext>
            </a:extLst>
          </p:cNvPr>
          <p:cNvSpPr txBox="1">
            <a:spLocks/>
          </p:cNvSpPr>
          <p:nvPr/>
        </p:nvSpPr>
        <p:spPr>
          <a:xfrm>
            <a:off x="838200" y="242044"/>
            <a:ext cx="1057702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BE" sz="4000" u="sng" cap="all">
                <a:solidFill>
                  <a:srgbClr val="1E64C8"/>
                </a:solidFill>
                <a:uFill>
                  <a:solidFill>
                    <a:srgbClr val="1E64C8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Geplande analyses - </a:t>
            </a:r>
            <a:r>
              <a:rPr lang="nl-BE" sz="4000" u="sng" cap="all" err="1">
                <a:solidFill>
                  <a:srgbClr val="1E64C8"/>
                </a:solidFill>
                <a:uFill>
                  <a:solidFill>
                    <a:srgbClr val="1E64C8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nlp</a:t>
            </a:r>
            <a:endParaRPr lang="nl-BE" sz="4000" u="sng" cap="all">
              <a:solidFill>
                <a:srgbClr val="1E64C8"/>
              </a:solidFill>
              <a:uFill>
                <a:solidFill>
                  <a:srgbClr val="1E64C8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kstvak 7">
            <a:extLst>
              <a:ext uri="{FF2B5EF4-FFF2-40B4-BE49-F238E27FC236}">
                <a16:creationId xmlns:a16="http://schemas.microsoft.com/office/drawing/2014/main" id="{150353E0-896C-C816-1DB9-93766FA1DB40}"/>
              </a:ext>
            </a:extLst>
          </p:cNvPr>
          <p:cNvSpPr txBox="1"/>
          <p:nvPr/>
        </p:nvSpPr>
        <p:spPr>
          <a:xfrm>
            <a:off x="7800460" y="3198167"/>
            <a:ext cx="24384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BE" sz="2400" b="0">
                <a:solidFill>
                  <a:schemeClr val="tx1"/>
                </a:solidFill>
                <a:cs typeface="Calibri"/>
              </a:rPr>
              <a:t>Evaluatie via MLP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A251978-CDB9-A2AA-9ED2-1E9AB2814D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E53AB-F85C-4E28-B546-1F5EF74FBA83}" type="slidenum">
              <a:rPr lang="nl-BE" smtClean="0"/>
              <a:t>29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752911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/>
    </p:bldLst>
  </p:timing>
  <p:extLst>
    <p:ext uri="{6950BFC3-D8DA-4A85-94F7-54DA5524770B}">
      <p188:commentRel xmlns:p188="http://schemas.microsoft.com/office/powerpoint/2018/8/main" r:id="rId2"/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ADA1B36-0FD3-0DAF-182C-4B67D12881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7799" y="3210673"/>
            <a:ext cx="4945073" cy="350098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00186-0CFA-8267-F891-574AB4DD8A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/>
              <a:t>Aanbevelingssystemen</a:t>
            </a:r>
          </a:p>
          <a:p>
            <a:pPr lvl="1"/>
            <a:r>
              <a:rPr lang="nl-BE"/>
              <a:t>Helpen bij kiezen</a:t>
            </a:r>
          </a:p>
          <a:p>
            <a:pPr lvl="1"/>
            <a:r>
              <a:rPr lang="nl-BE"/>
              <a:t>Long-</a:t>
            </a:r>
            <a:r>
              <a:rPr lang="nl-BE" err="1"/>
              <a:t>tail</a:t>
            </a:r>
            <a:r>
              <a:rPr lang="nl-BE"/>
              <a:t> items</a:t>
            </a:r>
          </a:p>
          <a:p>
            <a:r>
              <a:rPr lang="nl-BE"/>
              <a:t>Commerciële waarde</a:t>
            </a:r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DCBD60E-B81D-40F4-2AC8-E1FF6A72B5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8149" y="236305"/>
            <a:ext cx="4479532" cy="3359649"/>
          </a:xfrm>
          <a:prstGeom prst="rect">
            <a:avLst/>
          </a:prstGeom>
        </p:spPr>
      </p:pic>
      <p:sp>
        <p:nvSpPr>
          <p:cNvPr id="4" name="Titel 1">
            <a:extLst>
              <a:ext uri="{FF2B5EF4-FFF2-40B4-BE49-F238E27FC236}">
                <a16:creationId xmlns:a16="http://schemas.microsoft.com/office/drawing/2014/main" id="{B090796E-3362-951E-DBF4-2867456D2A78}"/>
              </a:ext>
            </a:extLst>
          </p:cNvPr>
          <p:cNvSpPr txBox="1">
            <a:spLocks/>
          </p:cNvSpPr>
          <p:nvPr/>
        </p:nvSpPr>
        <p:spPr>
          <a:xfrm>
            <a:off x="830118" y="252000"/>
            <a:ext cx="10523682" cy="8636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1300368"/>
            <a:r>
              <a:rPr lang="nl-NL" sz="4000" u="sng" cap="all">
                <a:solidFill>
                  <a:srgbClr val="1E64C8"/>
                </a:solidFill>
                <a:uFill>
                  <a:solidFill>
                    <a:srgbClr val="1E64C8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Introductie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4785B8E-4B7D-F29C-1EF1-12E083803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E53AB-F85C-4E28-B546-1F5EF74FBA83}" type="slidenum">
              <a:rPr lang="nl-BE" smtClean="0"/>
              <a:t>3</a:t>
            </a:fld>
            <a:endParaRPr lang="nl-B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1F68ED-9675-1263-2883-38454F7E6DF3}"/>
              </a:ext>
            </a:extLst>
          </p:cNvPr>
          <p:cNvSpPr txBox="1"/>
          <p:nvPr/>
        </p:nvSpPr>
        <p:spPr>
          <a:xfrm>
            <a:off x="608743" y="6356350"/>
            <a:ext cx="442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/>
              <a:t>[6]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556942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F65A4414-D51B-30A6-0364-788BE0CF5E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/>
              <a:t># </a:t>
            </a:r>
            <a:r>
              <a:rPr lang="nl-BE" err="1"/>
              <a:t>hidden</a:t>
            </a:r>
            <a:r>
              <a:rPr lang="nl-BE"/>
              <a:t> </a:t>
            </a:r>
            <a:r>
              <a:rPr lang="nl-BE" err="1"/>
              <a:t>layers</a:t>
            </a:r>
            <a:endParaRPr lang="nl-BE"/>
          </a:p>
          <a:p>
            <a:r>
              <a:rPr lang="nl-BE"/>
              <a:t># neurons</a:t>
            </a:r>
          </a:p>
          <a:p>
            <a:r>
              <a:rPr lang="nl-BE"/>
              <a:t>Activatiefuncties</a:t>
            </a:r>
          </a:p>
          <a:p>
            <a:r>
              <a:rPr lang="nl-BE"/>
              <a:t>Grootte dataset</a:t>
            </a:r>
          </a:p>
          <a:p>
            <a:r>
              <a:rPr lang="nl-BE"/>
              <a:t>Invloed van tekstuele data</a:t>
            </a:r>
          </a:p>
          <a:p>
            <a:pPr lvl="1"/>
            <a:r>
              <a:rPr lang="nl-BE"/>
              <a:t>Waarom?</a:t>
            </a:r>
          </a:p>
        </p:txBody>
      </p:sp>
      <p:pic>
        <p:nvPicPr>
          <p:cNvPr id="4" name="Picture 3" descr="Diagram van voorstel Neuraal netwerk">
            <a:extLst>
              <a:ext uri="{FF2B5EF4-FFF2-40B4-BE49-F238E27FC236}">
                <a16:creationId xmlns:a16="http://schemas.microsoft.com/office/drawing/2014/main" id="{A9908858-91A9-1195-2AD2-7A9012F387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8321" y="1323040"/>
            <a:ext cx="5252198" cy="5169835"/>
          </a:xfrm>
          <a:prstGeom prst="rect">
            <a:avLst/>
          </a:prstGeom>
        </p:spPr>
      </p:pic>
      <p:sp>
        <p:nvSpPr>
          <p:cNvPr id="14" name="Left Brace 13">
            <a:extLst>
              <a:ext uri="{FF2B5EF4-FFF2-40B4-BE49-F238E27FC236}">
                <a16:creationId xmlns:a16="http://schemas.microsoft.com/office/drawing/2014/main" id="{D9CD4C1D-69D9-CCA5-EC81-48D13049C704}"/>
              </a:ext>
            </a:extLst>
          </p:cNvPr>
          <p:cNvSpPr/>
          <p:nvPr/>
        </p:nvSpPr>
        <p:spPr>
          <a:xfrm>
            <a:off x="6277062" y="3739191"/>
            <a:ext cx="202518" cy="1434226"/>
          </a:xfrm>
          <a:prstGeom prst="leftBrac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Left Brace 14">
            <a:extLst>
              <a:ext uri="{FF2B5EF4-FFF2-40B4-BE49-F238E27FC236}">
                <a16:creationId xmlns:a16="http://schemas.microsoft.com/office/drawing/2014/main" id="{0617C37B-63AD-E971-4221-9F8034834034}"/>
              </a:ext>
            </a:extLst>
          </p:cNvPr>
          <p:cNvSpPr/>
          <p:nvPr/>
        </p:nvSpPr>
        <p:spPr>
          <a:xfrm rot="5400000">
            <a:off x="9125660" y="1775450"/>
            <a:ext cx="228877" cy="3698606"/>
          </a:xfrm>
          <a:prstGeom prst="leftBrac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E533178-ACFA-E996-1D06-EFD60959380E}"/>
              </a:ext>
            </a:extLst>
          </p:cNvPr>
          <p:cNvSpPr/>
          <p:nvPr/>
        </p:nvSpPr>
        <p:spPr>
          <a:xfrm>
            <a:off x="7611724" y="3721132"/>
            <a:ext cx="202518" cy="228878"/>
          </a:xfrm>
          <a:prstGeom prst="ellipse">
            <a:avLst/>
          </a:prstGeom>
          <a:noFill/>
          <a:ln w="38100"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2C2A87D-BC66-4887-53DB-77464081436C}"/>
              </a:ext>
            </a:extLst>
          </p:cNvPr>
          <p:cNvSpPr/>
          <p:nvPr/>
        </p:nvSpPr>
        <p:spPr>
          <a:xfrm>
            <a:off x="7814241" y="1186982"/>
            <a:ext cx="2913081" cy="533234"/>
          </a:xfrm>
          <a:prstGeom prst="ellipse">
            <a:avLst/>
          </a:prstGeom>
          <a:noFill/>
          <a:ln w="38100"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5CEFA7D-AFD6-6F2E-0D06-59D603109E39}"/>
              </a:ext>
            </a:extLst>
          </p:cNvPr>
          <p:cNvSpPr txBox="1">
            <a:spLocks/>
          </p:cNvSpPr>
          <p:nvPr/>
        </p:nvSpPr>
        <p:spPr>
          <a:xfrm>
            <a:off x="838200" y="242044"/>
            <a:ext cx="1057702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BE" sz="4000" u="sng" cap="all">
                <a:solidFill>
                  <a:srgbClr val="1E64C8"/>
                </a:solidFill>
                <a:uFill>
                  <a:solidFill>
                    <a:srgbClr val="1E64C8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Geplande analyses - MLP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F8F892E-41BD-F311-D93D-C5F215AFB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E53AB-F85C-4E28-B546-1F5EF74FBA83}" type="slidenum">
              <a:rPr lang="nl-BE" smtClean="0"/>
              <a:t>30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18032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uiExpand="1" build="p"/>
      <p:bldP spid="14" grpId="0" animBg="1"/>
      <p:bldP spid="15" grpId="0" animBg="1"/>
      <p:bldP spid="16" grpId="0" animBg="1"/>
      <p:bldP spid="17" grpId="0" animBg="1"/>
    </p:bldLst>
  </p:timing>
  <p:extLst>
    <p:ext uri="{6950BFC3-D8DA-4A85-94F7-54DA5524770B}">
      <p188:commentRel xmlns:p188="http://schemas.microsoft.com/office/powerpoint/2018/8/main" r:id="rId3"/>
    </p:ext>
  </p:extLs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B65860-405F-1C02-A139-10789C9F64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/>
              <a:t>Vergelijking met traditionele methoden</a:t>
            </a:r>
          </a:p>
          <a:p>
            <a:pPr lvl="1"/>
            <a:r>
              <a:rPr lang="nl-BE"/>
              <a:t>CF</a:t>
            </a:r>
          </a:p>
          <a:p>
            <a:pPr lvl="1"/>
            <a:r>
              <a:rPr lang="nl-BE"/>
              <a:t>CB</a:t>
            </a:r>
          </a:p>
          <a:p>
            <a:r>
              <a:rPr lang="nl-BE"/>
              <a:t>Vergelijking met </a:t>
            </a:r>
            <a:r>
              <a:rPr lang="nl-BE" err="1"/>
              <a:t>Deep</a:t>
            </a:r>
            <a:r>
              <a:rPr lang="nl-BE"/>
              <a:t> Learning modellen</a:t>
            </a:r>
          </a:p>
          <a:p>
            <a:pPr lvl="1"/>
            <a:r>
              <a:rPr lang="nl-BE" err="1"/>
              <a:t>DeepCoNN</a:t>
            </a:r>
            <a:endParaRPr lang="nl-BE"/>
          </a:p>
          <a:p>
            <a:pPr lvl="1"/>
            <a:r>
              <a:rPr lang="nl-BE"/>
              <a:t>Wide &amp; </a:t>
            </a:r>
            <a:r>
              <a:rPr lang="nl-BE" err="1"/>
              <a:t>Deep</a:t>
            </a:r>
            <a:r>
              <a:rPr lang="nl-BE"/>
              <a:t> Learning</a:t>
            </a:r>
          </a:p>
          <a:p>
            <a:pPr lvl="1"/>
            <a:endParaRPr lang="en-GB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B995E1E-1B3A-E9C0-1DE9-14588EDFB576}"/>
              </a:ext>
            </a:extLst>
          </p:cNvPr>
          <p:cNvSpPr txBox="1">
            <a:spLocks/>
          </p:cNvSpPr>
          <p:nvPr/>
        </p:nvSpPr>
        <p:spPr>
          <a:xfrm>
            <a:off x="838200" y="242044"/>
            <a:ext cx="1057702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BE" sz="4000" u="sng" cap="all">
                <a:solidFill>
                  <a:srgbClr val="1E64C8"/>
                </a:solidFill>
                <a:uFill>
                  <a:solidFill>
                    <a:srgbClr val="1E64C8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Geplande analyses - GEHEEL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EF9E88F-468C-4AAA-6046-A44E3378E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E53AB-F85C-4E28-B546-1F5EF74FBA83}" type="slidenum">
              <a:rPr lang="nl-BE" smtClean="0"/>
              <a:t>31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85334757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14D5564B-E2F7-51DD-F44F-EEE5A9D83E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8913627"/>
              </p:ext>
            </p:extLst>
          </p:nvPr>
        </p:nvGraphicFramePr>
        <p:xfrm>
          <a:off x="2801883" y="1346370"/>
          <a:ext cx="6765601" cy="54122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9843">
                  <a:extLst>
                    <a:ext uri="{9D8B030D-6E8A-4147-A177-3AD203B41FA5}">
                      <a16:colId xmlns:a16="http://schemas.microsoft.com/office/drawing/2014/main" val="1042594683"/>
                    </a:ext>
                  </a:extLst>
                </a:gridCol>
                <a:gridCol w="3006746">
                  <a:extLst>
                    <a:ext uri="{9D8B030D-6E8A-4147-A177-3AD203B41FA5}">
                      <a16:colId xmlns:a16="http://schemas.microsoft.com/office/drawing/2014/main" val="1093220265"/>
                    </a:ext>
                  </a:extLst>
                </a:gridCol>
                <a:gridCol w="2889012">
                  <a:extLst>
                    <a:ext uri="{9D8B030D-6E8A-4147-A177-3AD203B41FA5}">
                      <a16:colId xmlns:a16="http://schemas.microsoft.com/office/drawing/2014/main" val="4132517795"/>
                    </a:ext>
                  </a:extLst>
                </a:gridCol>
              </a:tblGrid>
              <a:tr h="379809">
                <a:tc>
                  <a:txBody>
                    <a:bodyPr/>
                    <a:lstStyle/>
                    <a:p>
                      <a:pPr algn="ctr"/>
                      <a:r>
                        <a:rPr lang="nl-BE"/>
                        <a:t>Datum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/>
                        <a:t>Arnoud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/>
                        <a:t>Arno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7563468"/>
                  </a:ext>
                </a:extLst>
              </a:tr>
              <a:tr h="379809"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06/02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BERT, LDA, Doc2Vec basisimplementatie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/>
                        <a:t>Data-analyse,</a:t>
                      </a:r>
                    </a:p>
                    <a:p>
                      <a:r>
                        <a:rPr lang="en-GB"/>
                        <a:t>MLP basisimplementatie, enkel met labels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715543"/>
                  </a:ext>
                </a:extLst>
              </a:tr>
              <a:tr h="379809">
                <a:tc>
                  <a:txBody>
                    <a:bodyPr/>
                    <a:lstStyle/>
                    <a:p>
                      <a:pPr algn="ctr"/>
                      <a:r>
                        <a:rPr lang="nl-BE"/>
                        <a:t>20/02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/>
                        <a:t>Integratie NLP + DNN</a:t>
                      </a:r>
                    </a:p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/>
                        <a:t>Analyses MLP, bevindingen noteren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9021057"/>
                  </a:ext>
                </a:extLst>
              </a:tr>
              <a:tr h="233855">
                <a:tc>
                  <a:txBody>
                    <a:bodyPr/>
                    <a:lstStyle/>
                    <a:p>
                      <a:pPr algn="ctr"/>
                      <a:r>
                        <a:rPr lang="nl-BE"/>
                        <a:t>06/03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/>
                        <a:t>Parametertuning en vergelijking NLP, bevindingen noteren</a:t>
                      </a:r>
                      <a:endParaRPr lang="en-GB"/>
                    </a:p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/>
                        <a:t>Andere NN onderzoeken, zoals LSTM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4367653"/>
                  </a:ext>
                </a:extLst>
              </a:tr>
              <a:tr h="379809">
                <a:tc>
                  <a:txBody>
                    <a:bodyPr/>
                    <a:lstStyle/>
                    <a:p>
                      <a:pPr algn="ctr"/>
                      <a:r>
                        <a:rPr lang="nl-BE"/>
                        <a:t>20/03</a:t>
                      </a:r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nl-BE"/>
                        <a:t>Analyses met eindresultaat</a:t>
                      </a:r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391792"/>
                  </a:ext>
                </a:extLst>
              </a:tr>
              <a:tr h="379809">
                <a:tc>
                  <a:txBody>
                    <a:bodyPr/>
                    <a:lstStyle/>
                    <a:p>
                      <a:pPr algn="ctr"/>
                      <a:r>
                        <a:rPr lang="nl-BE"/>
                        <a:t>03/04</a:t>
                      </a:r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nl-BE"/>
                        <a:t>Begin schrijven thesis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lang="nl-BE"/>
                        <a:t>Begin schrijven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822443"/>
                  </a:ext>
                </a:extLst>
              </a:tr>
              <a:tr h="394968">
                <a:tc>
                  <a:txBody>
                    <a:bodyPr/>
                    <a:lstStyle/>
                    <a:p>
                      <a:pPr algn="ctr"/>
                      <a:r>
                        <a:rPr lang="nl-BE"/>
                        <a:t>17/04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3733542"/>
                  </a:ext>
                </a:extLst>
              </a:tr>
              <a:tr h="379809">
                <a:tc>
                  <a:txBody>
                    <a:bodyPr/>
                    <a:lstStyle/>
                    <a:p>
                      <a:pPr algn="ctr"/>
                      <a:r>
                        <a:rPr lang="nl-BE"/>
                        <a:t>01/05</a:t>
                      </a:r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/>
                        <a:t>Vergelijking met andere algoritmen</a:t>
                      </a:r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1937310"/>
                  </a:ext>
                </a:extLst>
              </a:tr>
              <a:tr h="379809">
                <a:tc>
                  <a:txBody>
                    <a:bodyPr/>
                    <a:lstStyle/>
                    <a:p>
                      <a:pPr algn="ctr"/>
                      <a:r>
                        <a:rPr lang="nl-BE"/>
                        <a:t>15/05</a:t>
                      </a:r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nl-BE"/>
                        <a:t>Online test</a:t>
                      </a:r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1331857"/>
                  </a:ext>
                </a:extLst>
              </a:tr>
              <a:tr h="375026"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29/05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473089"/>
                  </a:ext>
                </a:extLst>
              </a:tr>
            </a:tbl>
          </a:graphicData>
        </a:graphic>
      </p:graphicFrame>
      <p:sp>
        <p:nvSpPr>
          <p:cNvPr id="5" name="Title 1">
            <a:extLst>
              <a:ext uri="{FF2B5EF4-FFF2-40B4-BE49-F238E27FC236}">
                <a16:creationId xmlns:a16="http://schemas.microsoft.com/office/drawing/2014/main" id="{49BF733B-FCE2-8C3E-C793-98DB63C0D40F}"/>
              </a:ext>
            </a:extLst>
          </p:cNvPr>
          <p:cNvSpPr txBox="1">
            <a:spLocks/>
          </p:cNvSpPr>
          <p:nvPr/>
        </p:nvSpPr>
        <p:spPr>
          <a:xfrm>
            <a:off x="838200" y="242044"/>
            <a:ext cx="1057702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BE" sz="4000" u="sng" cap="all">
                <a:solidFill>
                  <a:srgbClr val="1E64C8"/>
                </a:solidFill>
                <a:uFill>
                  <a:solidFill>
                    <a:srgbClr val="1E64C8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Planning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52ACBDE-4BEB-BFBD-5B1A-C31A769E7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E53AB-F85C-4E28-B546-1F5EF74FBA83}" type="slidenum">
              <a:rPr lang="nl-BE" smtClean="0"/>
              <a:t>32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737529356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77CBC7C-6EB2-473B-3B04-27A5740CE034}"/>
              </a:ext>
            </a:extLst>
          </p:cNvPr>
          <p:cNvSpPr txBox="1">
            <a:spLocks/>
          </p:cNvSpPr>
          <p:nvPr/>
        </p:nvSpPr>
        <p:spPr>
          <a:xfrm>
            <a:off x="838200" y="242044"/>
            <a:ext cx="1057702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BE" sz="4000" u="sng" cap="all">
                <a:solidFill>
                  <a:srgbClr val="1E64C8"/>
                </a:solidFill>
                <a:uFill>
                  <a:solidFill>
                    <a:srgbClr val="1E64C8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Bronnen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D691132-6F50-6E6A-8D12-F94CB4F06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E53AB-F85C-4E28-B546-1F5EF74FBA83}" type="slidenum">
              <a:rPr lang="nl-BE" smtClean="0"/>
              <a:t>33</a:t>
            </a:fld>
            <a:endParaRPr lang="nl-BE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FCB9CD7-8815-CB8E-1389-97B47DFC7A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980" y="1446585"/>
            <a:ext cx="5485863" cy="5169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881073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25CD73-0BBA-A7EA-41BE-8A6695678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E53AB-F85C-4E28-B546-1F5EF74FBA83}" type="slidenum">
              <a:rPr lang="nl-BE" smtClean="0"/>
              <a:t>34</a:t>
            </a:fld>
            <a:endParaRPr lang="nl-BE"/>
          </a:p>
        </p:txBody>
      </p:sp>
      <p:pic>
        <p:nvPicPr>
          <p:cNvPr id="5" name="Picture 4" descr="Diagram van voorstel Neuraal netwerk">
            <a:extLst>
              <a:ext uri="{FF2B5EF4-FFF2-40B4-BE49-F238E27FC236}">
                <a16:creationId xmlns:a16="http://schemas.microsoft.com/office/drawing/2014/main" id="{BB6D712F-8383-7622-686A-C15EF9071F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402" y="991724"/>
            <a:ext cx="5252198" cy="516983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9290F41-E333-1064-8161-43B788FE63F4}"/>
              </a:ext>
            </a:extLst>
          </p:cNvPr>
          <p:cNvSpPr/>
          <p:nvPr/>
        </p:nvSpPr>
        <p:spPr>
          <a:xfrm>
            <a:off x="5145110" y="1667814"/>
            <a:ext cx="2337515" cy="1867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477F24A-ED90-0917-6F0F-840D53E4CB1C}"/>
              </a:ext>
            </a:extLst>
          </p:cNvPr>
          <p:cNvSpPr txBox="1"/>
          <p:nvPr/>
        </p:nvSpPr>
        <p:spPr>
          <a:xfrm>
            <a:off x="5847232" y="1614992"/>
            <a:ext cx="933269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1300" dirty="0"/>
              <a:t>NLP (BERT)</a:t>
            </a:r>
            <a:endParaRPr lang="en-GB" sz="1300" dirty="0"/>
          </a:p>
        </p:txBody>
      </p:sp>
    </p:spTree>
    <p:extLst>
      <p:ext uri="{BB962C8B-B14F-4D97-AF65-F5344CB8AC3E}">
        <p14:creationId xmlns:p14="http://schemas.microsoft.com/office/powerpoint/2010/main" val="18367466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1133BD-4C9A-3898-FF73-94F3FCA3D2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/>
              <a:t>Weinig algoritmen die tekst gebruiken om labels te versterken</a:t>
            </a:r>
          </a:p>
          <a:p>
            <a:endParaRPr lang="nl-BE"/>
          </a:p>
          <a:p>
            <a:pPr marL="0" indent="0">
              <a:buNone/>
            </a:pPr>
            <a:r>
              <a:rPr lang="nl-BE">
                <a:sym typeface="Wingdings" panose="05000000000000000000" pitchFamily="2" charset="2"/>
              </a:rPr>
              <a:t>---&gt; Nieuw DNN algoritme met betere score dan State-of-</a:t>
            </a:r>
            <a:r>
              <a:rPr lang="nl-BE" err="1">
                <a:sym typeface="Wingdings" panose="05000000000000000000" pitchFamily="2" charset="2"/>
              </a:rPr>
              <a:t>the</a:t>
            </a:r>
            <a:r>
              <a:rPr lang="nl-BE">
                <a:sym typeface="Wingdings" panose="05000000000000000000" pitchFamily="2" charset="2"/>
              </a:rPr>
              <a:t>-art</a:t>
            </a:r>
            <a:br>
              <a:rPr lang="nl-BE">
                <a:sym typeface="Wingdings" panose="05000000000000000000" pitchFamily="2" charset="2"/>
              </a:rPr>
            </a:br>
            <a:r>
              <a:rPr lang="nl-BE">
                <a:sym typeface="Wingdings" panose="05000000000000000000" pitchFamily="2" charset="2"/>
              </a:rPr>
              <a:t>       modellen</a:t>
            </a:r>
            <a:endParaRPr lang="en-BE"/>
          </a:p>
          <a:p>
            <a:pPr lvl="2"/>
            <a:r>
              <a:rPr lang="en-BE"/>
              <a:t>Aantal sterren</a:t>
            </a:r>
          </a:p>
          <a:p>
            <a:pPr lvl="2"/>
            <a:r>
              <a:rPr lang="nl-BE"/>
              <a:t>G</a:t>
            </a:r>
            <a:r>
              <a:rPr lang="en-BE"/>
              <a:t>eschreven reviews</a:t>
            </a:r>
          </a:p>
        </p:txBody>
      </p:sp>
      <p:pic>
        <p:nvPicPr>
          <p:cNvPr id="5" name="Picture 4" descr="A picture containing text, clipart, vector graphics&#10;&#10;Description automatically generated">
            <a:extLst>
              <a:ext uri="{FF2B5EF4-FFF2-40B4-BE49-F238E27FC236}">
                <a16:creationId xmlns:a16="http://schemas.microsoft.com/office/drawing/2014/main" id="{7C2837F0-7C4E-AAD3-442C-5329B6E45F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5473" y="4526030"/>
            <a:ext cx="3966681" cy="1603200"/>
          </a:xfrm>
          <a:prstGeom prst="rect">
            <a:avLst/>
          </a:prstGeom>
        </p:spPr>
      </p:pic>
      <p:sp>
        <p:nvSpPr>
          <p:cNvPr id="6" name="Titel 1">
            <a:extLst>
              <a:ext uri="{FF2B5EF4-FFF2-40B4-BE49-F238E27FC236}">
                <a16:creationId xmlns:a16="http://schemas.microsoft.com/office/drawing/2014/main" id="{AB8304C0-1548-E802-4FD4-C313DB9704C8}"/>
              </a:ext>
            </a:extLst>
          </p:cNvPr>
          <p:cNvSpPr txBox="1">
            <a:spLocks/>
          </p:cNvSpPr>
          <p:nvPr/>
        </p:nvSpPr>
        <p:spPr>
          <a:xfrm>
            <a:off x="830118" y="252000"/>
            <a:ext cx="10523682" cy="8636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1300368"/>
            <a:r>
              <a:rPr lang="nl-NL" sz="4000" u="sng" cap="all">
                <a:solidFill>
                  <a:srgbClr val="1E64C8"/>
                </a:solidFill>
                <a:uFill>
                  <a:solidFill>
                    <a:srgbClr val="1E64C8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Thesisonderwerp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1EA0C1A-B0AD-D994-9BF3-02D7DBBAB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E53AB-F85C-4E28-B546-1F5EF74FBA83}" type="slidenum">
              <a:rPr lang="nl-BE" smtClean="0"/>
              <a:t>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71643550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824AE2-8A9D-2A06-0413-FD652BFB9F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BE"/>
          </a:p>
          <a:p>
            <a:pPr marL="0" indent="0">
              <a:buNone/>
            </a:pPr>
            <a:endParaRPr lang="en-BE"/>
          </a:p>
          <a:p>
            <a:r>
              <a:rPr lang="en-BE"/>
              <a:t> </a:t>
            </a:r>
          </a:p>
          <a:p>
            <a:endParaRPr lang="en-BE"/>
          </a:p>
          <a:p>
            <a:r>
              <a:rPr lang="en-BE"/>
              <a:t>   JSON voor Business, Review en User</a:t>
            </a:r>
          </a:p>
          <a:p>
            <a:endParaRPr lang="en-BE"/>
          </a:p>
          <a:p>
            <a:endParaRPr lang="en-BE"/>
          </a:p>
          <a:p>
            <a:endParaRPr lang="nl-B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F87C9E3-C145-C142-C323-B23C0A58B0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587"/>
          <a:stretch/>
        </p:blipFill>
        <p:spPr>
          <a:xfrm>
            <a:off x="1432175" y="1825625"/>
            <a:ext cx="7005689" cy="14509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67B671A-747C-915B-CC64-65F3710458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41911" y="475583"/>
            <a:ext cx="1509724" cy="1738325"/>
          </a:xfrm>
          <a:prstGeom prst="rect">
            <a:avLst/>
          </a:prstGeom>
        </p:spPr>
      </p:pic>
      <p:sp>
        <p:nvSpPr>
          <p:cNvPr id="4" name="Titel 1">
            <a:extLst>
              <a:ext uri="{FF2B5EF4-FFF2-40B4-BE49-F238E27FC236}">
                <a16:creationId xmlns:a16="http://schemas.microsoft.com/office/drawing/2014/main" id="{ED07A1B9-04F3-3B68-72A1-EE8BD1A275C1}"/>
              </a:ext>
            </a:extLst>
          </p:cNvPr>
          <p:cNvSpPr txBox="1">
            <a:spLocks/>
          </p:cNvSpPr>
          <p:nvPr/>
        </p:nvSpPr>
        <p:spPr>
          <a:xfrm>
            <a:off x="830118" y="252000"/>
            <a:ext cx="10523682" cy="8636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1300368"/>
            <a:r>
              <a:rPr lang="nl-NL" sz="4000" u="sng" cap="all" err="1">
                <a:solidFill>
                  <a:srgbClr val="1E64C8"/>
                </a:solidFill>
                <a:uFill>
                  <a:solidFill>
                    <a:srgbClr val="1E64C8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Yelp</a:t>
            </a:r>
            <a:r>
              <a:rPr lang="nl-NL" sz="4000" u="sng" cap="all">
                <a:solidFill>
                  <a:srgbClr val="1E64C8"/>
                </a:solidFill>
                <a:uFill>
                  <a:solidFill>
                    <a:srgbClr val="1E64C8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 Open Dataset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ABE38F-9857-99E7-D89E-F06071EAAC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E53AB-F85C-4E28-B546-1F5EF74FBA83}" type="slidenum">
              <a:rPr lang="nl-BE" smtClean="0"/>
              <a:t>5</a:t>
            </a:fld>
            <a:endParaRPr lang="nl-B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976C1C-46A8-140F-70BF-2C93F45E0E0C}"/>
              </a:ext>
            </a:extLst>
          </p:cNvPr>
          <p:cNvSpPr txBox="1"/>
          <p:nvPr/>
        </p:nvSpPr>
        <p:spPr>
          <a:xfrm>
            <a:off x="608743" y="6356350"/>
            <a:ext cx="442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/>
              <a:t>[8]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13255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05F45-3ED4-E5C9-AB90-78FB9D2FB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118" y="21064"/>
            <a:ext cx="10577022" cy="1325563"/>
          </a:xfrm>
        </p:spPr>
        <p:txBody>
          <a:bodyPr>
            <a:normAutofit/>
          </a:bodyPr>
          <a:lstStyle/>
          <a:p>
            <a:r>
              <a:rPr lang="en-BE" sz="4000" u="sng" cap="all">
                <a:solidFill>
                  <a:srgbClr val="1E64C8"/>
                </a:solidFill>
                <a:uFill>
                  <a:solidFill>
                    <a:srgbClr val="1E64C8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Yelp Open Dataset - Business</a:t>
            </a:r>
            <a:endParaRPr lang="nl-BE" sz="4000" u="sng" cap="all">
              <a:solidFill>
                <a:srgbClr val="1E64C8"/>
              </a:solidFill>
              <a:uFill>
                <a:solidFill>
                  <a:srgbClr val="1E64C8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464531-1C18-72AF-7BEC-84C7CDA362E1}"/>
              </a:ext>
            </a:extLst>
          </p:cNvPr>
          <p:cNvPicPr>
            <a:picLocks noChangeAspect="1"/>
          </p:cNvPicPr>
          <p:nvPr/>
        </p:nvPicPr>
        <p:blipFill>
          <a:blip r:embed="rId2">
            <a:biLevel thresh="7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20575" y="2213908"/>
            <a:ext cx="4289966" cy="45093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E939C86-702A-BA69-A750-758C9A595919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75000"/>
          </a:blip>
          <a:stretch>
            <a:fillRect/>
          </a:stretch>
        </p:blipFill>
        <p:spPr>
          <a:xfrm>
            <a:off x="5461220" y="2358908"/>
            <a:ext cx="4100551" cy="389805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60E68B4-B0C5-5944-9FC4-8C2D1D11A128}"/>
              </a:ext>
            </a:extLst>
          </p:cNvPr>
          <p:cNvSpPr txBox="1"/>
          <p:nvPr/>
        </p:nvSpPr>
        <p:spPr>
          <a:xfrm>
            <a:off x="838200" y="1690688"/>
            <a:ext cx="24272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BE" sz="2800" err="1"/>
              <a:t>Business.json</a:t>
            </a:r>
            <a:endParaRPr lang="nl-BE" sz="280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E73B9FDC-B3AC-3F81-E2B5-DD7186F9DA74}"/>
              </a:ext>
            </a:extLst>
          </p:cNvPr>
          <p:cNvSpPr/>
          <p:nvPr/>
        </p:nvSpPr>
        <p:spPr>
          <a:xfrm>
            <a:off x="1798019" y="5558320"/>
            <a:ext cx="945181" cy="38528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C68174F-7C80-6DD8-D42E-A66A8E3E3C72}"/>
              </a:ext>
            </a:extLst>
          </p:cNvPr>
          <p:cNvSpPr/>
          <p:nvPr/>
        </p:nvSpPr>
        <p:spPr>
          <a:xfrm>
            <a:off x="1811720" y="6003533"/>
            <a:ext cx="1345870" cy="38528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5FE82E1-CF3F-C43D-D575-BB568E11A2A1}"/>
              </a:ext>
            </a:extLst>
          </p:cNvPr>
          <p:cNvSpPr/>
          <p:nvPr/>
        </p:nvSpPr>
        <p:spPr>
          <a:xfrm>
            <a:off x="5320145" y="2177295"/>
            <a:ext cx="2321170" cy="178723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5611E83-74AC-2367-7816-FE103814F1F1}"/>
              </a:ext>
            </a:extLst>
          </p:cNvPr>
          <p:cNvSpPr/>
          <p:nvPr/>
        </p:nvSpPr>
        <p:spPr>
          <a:xfrm>
            <a:off x="5385750" y="3935757"/>
            <a:ext cx="1523403" cy="91599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D9AA407-7BE1-160B-0DAE-D24F318FBC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41911" y="475583"/>
            <a:ext cx="1509724" cy="1738325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72CDB11-140D-D041-0DF3-6BA25B696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E53AB-F85C-4E28-B546-1F5EF74FBA83}" type="slidenum">
              <a:rPr lang="nl-BE" smtClean="0"/>
              <a:t>6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6492570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367A117-A450-7163-72DA-DD863965E744}"/>
              </a:ext>
            </a:extLst>
          </p:cNvPr>
          <p:cNvSpPr txBox="1"/>
          <p:nvPr/>
        </p:nvSpPr>
        <p:spPr>
          <a:xfrm>
            <a:off x="838200" y="1690688"/>
            <a:ext cx="2965578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BE" sz="2800"/>
              <a:t>Review.json</a:t>
            </a:r>
            <a:endParaRPr lang="nl-BE" sz="280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sz="280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sz="280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sz="280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sz="280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sz="280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sz="140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sz="140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sz="80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sz="2800"/>
          </a:p>
          <a:p>
            <a:r>
              <a:rPr lang="nl-BE" sz="2800"/>
              <a:t>                   filter --&gt;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E22FA1B-C3FD-8F47-CCD7-1F81FD5EE71D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</a:blip>
          <a:stretch>
            <a:fillRect/>
          </a:stretch>
        </p:blipFill>
        <p:spPr>
          <a:xfrm>
            <a:off x="3642734" y="2213908"/>
            <a:ext cx="5131395" cy="4503061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7D4377E1-943B-0DF5-BEBB-828285E2108A}"/>
              </a:ext>
            </a:extLst>
          </p:cNvPr>
          <p:cNvSpPr/>
          <p:nvPr/>
        </p:nvSpPr>
        <p:spPr>
          <a:xfrm>
            <a:off x="3863124" y="3888770"/>
            <a:ext cx="945181" cy="38528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A134744-C941-6867-6CBB-94DDA85D66DD}"/>
              </a:ext>
            </a:extLst>
          </p:cNvPr>
          <p:cNvSpPr/>
          <p:nvPr/>
        </p:nvSpPr>
        <p:spPr>
          <a:xfrm>
            <a:off x="3897373" y="5315168"/>
            <a:ext cx="945181" cy="38528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53B4C04-8BE8-C55C-7F00-B56382A2B5E3}"/>
              </a:ext>
            </a:extLst>
          </p:cNvPr>
          <p:cNvSpPr/>
          <p:nvPr/>
        </p:nvSpPr>
        <p:spPr>
          <a:xfrm>
            <a:off x="3861412" y="4699136"/>
            <a:ext cx="5006312" cy="57455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1962371-AD45-9989-D0A7-0532E9008E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41911" y="475583"/>
            <a:ext cx="1509724" cy="1738325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F165C294-F1AA-E254-FF66-3097A2C04C19}"/>
              </a:ext>
            </a:extLst>
          </p:cNvPr>
          <p:cNvSpPr txBox="1">
            <a:spLocks/>
          </p:cNvSpPr>
          <p:nvPr/>
        </p:nvSpPr>
        <p:spPr>
          <a:xfrm>
            <a:off x="830118" y="21064"/>
            <a:ext cx="1057702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BE" sz="4000" u="sng" cap="all">
                <a:solidFill>
                  <a:srgbClr val="1E64C8"/>
                </a:solidFill>
                <a:uFill>
                  <a:solidFill>
                    <a:srgbClr val="1E64C8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Yelp Open Dataset - </a:t>
            </a:r>
            <a:r>
              <a:rPr lang="nl-BE" sz="4000" u="sng" cap="all">
                <a:solidFill>
                  <a:srgbClr val="1E64C8"/>
                </a:solidFill>
                <a:uFill>
                  <a:solidFill>
                    <a:srgbClr val="1E64C8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Review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F985290-5AE5-3B6B-C2BE-2E6C30E219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E53AB-F85C-4E28-B546-1F5EF74FBA83}" type="slidenum">
              <a:rPr lang="nl-BE" smtClean="0"/>
              <a:t>7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327786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0E0AE8C-D888-3619-D76F-8D63BD63C00D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75000"/>
          </a:blip>
          <a:stretch>
            <a:fillRect/>
          </a:stretch>
        </p:blipFill>
        <p:spPr>
          <a:xfrm>
            <a:off x="3305355" y="1638262"/>
            <a:ext cx="4386295" cy="5219738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828FC001-5EC1-AE7B-29DF-BE2B62A26D26}"/>
              </a:ext>
            </a:extLst>
          </p:cNvPr>
          <p:cNvSpPr/>
          <p:nvPr/>
        </p:nvSpPr>
        <p:spPr>
          <a:xfrm>
            <a:off x="3546458" y="2643880"/>
            <a:ext cx="1357857" cy="38528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C975922-E088-C9C6-56A0-62070896F207}"/>
              </a:ext>
            </a:extLst>
          </p:cNvPr>
          <p:cNvSpPr/>
          <p:nvPr/>
        </p:nvSpPr>
        <p:spPr>
          <a:xfrm>
            <a:off x="3426605" y="5602608"/>
            <a:ext cx="1357857" cy="38528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1A359BB-6DAA-4FBA-63CD-1F3425BACC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41911" y="475583"/>
            <a:ext cx="1509724" cy="17383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367A117-A450-7163-72DA-DD863965E744}"/>
              </a:ext>
            </a:extLst>
          </p:cNvPr>
          <p:cNvSpPr txBox="1"/>
          <p:nvPr/>
        </p:nvSpPr>
        <p:spPr>
          <a:xfrm>
            <a:off x="838200" y="1690688"/>
            <a:ext cx="2707216" cy="44012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BE" sz="2800"/>
              <a:t>User.json</a:t>
            </a:r>
            <a:endParaRPr lang="nl-BE" sz="2800"/>
          </a:p>
          <a:p>
            <a:endParaRPr lang="nl-BE" sz="2800"/>
          </a:p>
          <a:p>
            <a:endParaRPr lang="nl-BE" sz="2800"/>
          </a:p>
          <a:p>
            <a:endParaRPr lang="nl-BE" sz="2800"/>
          </a:p>
          <a:p>
            <a:endParaRPr lang="nl-BE" sz="2800"/>
          </a:p>
          <a:p>
            <a:endParaRPr lang="nl-BE" sz="2800"/>
          </a:p>
          <a:p>
            <a:endParaRPr lang="nl-BE" sz="2800"/>
          </a:p>
          <a:p>
            <a:endParaRPr lang="nl-BE" sz="2800"/>
          </a:p>
          <a:p>
            <a:endParaRPr lang="nl-BE" sz="2800"/>
          </a:p>
          <a:p>
            <a:r>
              <a:rPr lang="nl-BE" sz="2800"/>
              <a:t>extra gewicht --&gt;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79E6042-00A6-A14C-6987-3F0266051111}"/>
              </a:ext>
            </a:extLst>
          </p:cNvPr>
          <p:cNvSpPr txBox="1">
            <a:spLocks/>
          </p:cNvSpPr>
          <p:nvPr/>
        </p:nvSpPr>
        <p:spPr>
          <a:xfrm>
            <a:off x="830118" y="21064"/>
            <a:ext cx="1057702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BE" sz="4000" u="sng" cap="all">
                <a:solidFill>
                  <a:srgbClr val="1E64C8"/>
                </a:solidFill>
                <a:uFill>
                  <a:solidFill>
                    <a:srgbClr val="1E64C8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Yelp Open Dataset - </a:t>
            </a:r>
            <a:r>
              <a:rPr lang="nl-BE" sz="4000" u="sng" cap="all">
                <a:solidFill>
                  <a:srgbClr val="1E64C8"/>
                </a:solidFill>
                <a:uFill>
                  <a:solidFill>
                    <a:srgbClr val="1E64C8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user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42C891-E36A-B1C8-0188-FC542B055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E53AB-F85C-4E28-B546-1F5EF74FBA83}" type="slidenum">
              <a:rPr lang="nl-BE" smtClean="0"/>
              <a:t>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578083798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/>
              <a:t>State-of-</a:t>
            </a:r>
            <a:r>
              <a:rPr lang="nl-NL" err="1"/>
              <a:t>the</a:t>
            </a:r>
            <a:r>
              <a:rPr lang="nl-NL"/>
              <a:t>-</a:t>
            </a:r>
            <a:r>
              <a:rPr lang="nl-NL" err="1"/>
              <a:t>arttechnieken</a:t>
            </a:r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E184E0-0BD4-4705-A12B-9B71DDE63301}" type="slidenum">
              <a:rPr lang="nl-BE" smtClean="0"/>
              <a:pPr/>
              <a:t>9</a:t>
            </a:fld>
            <a:endParaRPr lang="nl-BE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21BCCD5-733D-AD0E-4AB0-681892EDD9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431" y="5734111"/>
            <a:ext cx="956049" cy="801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1868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DCC87D287FEB44681F71E8B971F6C98" ma:contentTypeVersion="7" ma:contentTypeDescription="Een nieuw document maken." ma:contentTypeScope="" ma:versionID="facba344471abd7678a7aa04001ff8a4">
  <xsd:schema xmlns:xsd="http://www.w3.org/2001/XMLSchema" xmlns:xs="http://www.w3.org/2001/XMLSchema" xmlns:p="http://schemas.microsoft.com/office/2006/metadata/properties" xmlns:ns3="0b342108-7e4e-4047-a968-c1e5982be21b" xmlns:ns4="3f6c5fc7-2e7e-4175-9e8d-e224b21cc897" targetNamespace="http://schemas.microsoft.com/office/2006/metadata/properties" ma:root="true" ma:fieldsID="75781fc0d3a42fb57e3c9f2458559aff" ns3:_="" ns4:_="">
    <xsd:import namespace="0b342108-7e4e-4047-a968-c1e5982be21b"/>
    <xsd:import namespace="3f6c5fc7-2e7e-4175-9e8d-e224b21cc89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b342108-7e4e-4047-a968-c1e5982be21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f6c5fc7-2e7e-4175-9e8d-e224b21cc897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Hint-hash delen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0EE9451-4CDC-44F0-8E6A-B77C4685588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AC649AE-1D00-4F63-9FFC-495F92156C56}">
  <ds:schemaRefs>
    <ds:schemaRef ds:uri="0b342108-7e4e-4047-a968-c1e5982be21b"/>
    <ds:schemaRef ds:uri="3f6c5fc7-2e7e-4175-9e8d-e224b21cc89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D6CEB711-D10C-4EE6-AB04-437D130F831A}">
  <ds:schemaRefs>
    <ds:schemaRef ds:uri="http://purl.org/dc/terms/"/>
    <ds:schemaRef ds:uri="http://www.w3.org/XML/1998/namespace"/>
    <ds:schemaRef ds:uri="3f6c5fc7-2e7e-4175-9e8d-e224b21cc897"/>
    <ds:schemaRef ds:uri="http://schemas.microsoft.com/office/2006/documentManagement/types"/>
    <ds:schemaRef ds:uri="http://purl.org/dc/elements/1.1/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0b342108-7e4e-4047-a968-c1e5982be21b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158</TotalTime>
  <Words>1322</Words>
  <Application>Microsoft Office PowerPoint</Application>
  <PresentationFormat>Widescreen</PresentationFormat>
  <Paragraphs>361</Paragraphs>
  <Slides>34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9" baseType="lpstr">
      <vt:lpstr>Arial</vt:lpstr>
      <vt:lpstr>Arial,Sans-Serif</vt:lpstr>
      <vt:lpstr>Calibri</vt:lpstr>
      <vt:lpstr>Calibri Light</vt:lpstr>
      <vt:lpstr>Office Theme</vt:lpstr>
      <vt:lpstr>Design van een neuraal netwerk voor aanbevelingen van restaurants op basis van gelabelde en tekstuele data</vt:lpstr>
      <vt:lpstr>PowerPoint Presentation</vt:lpstr>
      <vt:lpstr>PowerPoint Presentation</vt:lpstr>
      <vt:lpstr>PowerPoint Presentation</vt:lpstr>
      <vt:lpstr>PowerPoint Presentation</vt:lpstr>
      <vt:lpstr>Yelp Open Dataset - Business</vt:lpstr>
      <vt:lpstr>PowerPoint Presentation</vt:lpstr>
      <vt:lpstr>PowerPoint Presentation</vt:lpstr>
      <vt:lpstr>State-of-the-arttechnieken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Latent Dirichlet Allocation (LDA)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Eigen onderzoek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titel</dc:title>
  <dc:creator>Arno Vermote</dc:creator>
  <cp:lastModifiedBy>Arno Vermote</cp:lastModifiedBy>
  <cp:revision>2</cp:revision>
  <dcterms:created xsi:type="dcterms:W3CDTF">2022-12-16T17:37:27Z</dcterms:created>
  <dcterms:modified xsi:type="dcterms:W3CDTF">2023-05-23T00:57:31Z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0x0101001DCC87D287FEB44681F71E8B971F6C98</vt:lpwstr>
  </property>
</Properties>
</file>

<file path=docProps/thumbnail.jpeg>
</file>